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media/image53.JPG" ContentType="image/jpeg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2.xml" ContentType="application/vnd.openxmlformats-officedocument.drawingml.chart+xml"/>
  <Override PartName="/ppt/notesSlides/notesSlide42.xml" ContentType="application/vnd.openxmlformats-officedocument.presentationml.notesSlide+xml"/>
  <Override PartName="/ppt/charts/chart3.xml" ContentType="application/vnd.openxmlformats-officedocument.drawingml.chart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4.xml" ContentType="application/vnd.openxmlformats-officedocument.drawingml.chart+xml"/>
  <Override PartName="/ppt/notesSlides/notesSlide45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charts/chart7.xml" ContentType="application/vnd.openxmlformats-officedocument.drawingml.chart+xml"/>
  <Override PartName="/ppt/notesSlides/notesSlide96.xml" ContentType="application/vnd.openxmlformats-officedocument.presentationml.notesSlide+xml"/>
  <Override PartName="/ppt/charts/chart8.xml" ContentType="application/vnd.openxmlformats-officedocument.drawingml.chart+xml"/>
  <Override PartName="/ppt/notesSlides/notesSlide97.xml" ContentType="application/vnd.openxmlformats-officedocument.presentationml.notesSlide+xml"/>
  <Override PartName="/ppt/charts/chart9.xml" ContentType="application/vnd.openxmlformats-officedocument.drawingml.chart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2" r:id="rId1"/>
  </p:sldMasterIdLst>
  <p:notesMasterIdLst>
    <p:notesMasterId r:id="rId149"/>
  </p:notesMasterIdLst>
  <p:handoutMasterIdLst>
    <p:handoutMasterId r:id="rId150"/>
  </p:handoutMasterIdLst>
  <p:sldIdLst>
    <p:sldId id="256" r:id="rId2"/>
    <p:sldId id="579" r:id="rId3"/>
    <p:sldId id="580" r:id="rId4"/>
    <p:sldId id="587" r:id="rId5"/>
    <p:sldId id="582" r:id="rId6"/>
    <p:sldId id="662" r:id="rId7"/>
    <p:sldId id="658" r:id="rId8"/>
    <p:sldId id="659" r:id="rId9"/>
    <p:sldId id="668" r:id="rId10"/>
    <p:sldId id="656" r:id="rId11"/>
    <p:sldId id="671" r:id="rId12"/>
    <p:sldId id="657" r:id="rId13"/>
    <p:sldId id="664" r:id="rId14"/>
    <p:sldId id="643" r:id="rId15"/>
    <p:sldId id="646" r:id="rId16"/>
    <p:sldId id="647" r:id="rId17"/>
    <p:sldId id="648" r:id="rId18"/>
    <p:sldId id="583" r:id="rId19"/>
    <p:sldId id="688" r:id="rId20"/>
    <p:sldId id="690" r:id="rId21"/>
    <p:sldId id="691" r:id="rId22"/>
    <p:sldId id="692" r:id="rId23"/>
    <p:sldId id="682" r:id="rId24"/>
    <p:sldId id="683" r:id="rId25"/>
    <p:sldId id="693" r:id="rId26"/>
    <p:sldId id="695" r:id="rId27"/>
    <p:sldId id="686" r:id="rId28"/>
    <p:sldId id="698" r:id="rId29"/>
    <p:sldId id="584" r:id="rId30"/>
    <p:sldId id="588" r:id="rId31"/>
    <p:sldId id="589" r:id="rId32"/>
    <p:sldId id="593" r:id="rId33"/>
    <p:sldId id="590" r:id="rId34"/>
    <p:sldId id="591" r:id="rId35"/>
    <p:sldId id="612" r:id="rId36"/>
    <p:sldId id="592" r:id="rId37"/>
    <p:sldId id="594" r:id="rId38"/>
    <p:sldId id="595" r:id="rId39"/>
    <p:sldId id="596" r:id="rId40"/>
    <p:sldId id="597" r:id="rId41"/>
    <p:sldId id="598" r:id="rId42"/>
    <p:sldId id="600" r:id="rId43"/>
    <p:sldId id="601" r:id="rId44"/>
    <p:sldId id="602" r:id="rId45"/>
    <p:sldId id="603" r:id="rId46"/>
    <p:sldId id="604" r:id="rId47"/>
    <p:sldId id="605" r:id="rId48"/>
    <p:sldId id="606" r:id="rId49"/>
    <p:sldId id="607" r:id="rId50"/>
    <p:sldId id="608" r:id="rId51"/>
    <p:sldId id="609" r:id="rId52"/>
    <p:sldId id="610" r:id="rId53"/>
    <p:sldId id="611" r:id="rId54"/>
    <p:sldId id="586" r:id="rId55"/>
    <p:sldId id="613" r:id="rId56"/>
    <p:sldId id="614" r:id="rId57"/>
    <p:sldId id="615" r:id="rId58"/>
    <p:sldId id="616" r:id="rId59"/>
    <p:sldId id="617" r:id="rId60"/>
    <p:sldId id="619" r:id="rId61"/>
    <p:sldId id="620" r:id="rId62"/>
    <p:sldId id="621" r:id="rId63"/>
    <p:sldId id="622" r:id="rId64"/>
    <p:sldId id="623" r:id="rId65"/>
    <p:sldId id="642" r:id="rId66"/>
    <p:sldId id="640" r:id="rId67"/>
    <p:sldId id="639" r:id="rId68"/>
    <p:sldId id="624" r:id="rId69"/>
    <p:sldId id="625" r:id="rId70"/>
    <p:sldId id="636" r:id="rId71"/>
    <p:sldId id="626" r:id="rId72"/>
    <p:sldId id="628" r:id="rId73"/>
    <p:sldId id="629" r:id="rId74"/>
    <p:sldId id="630" r:id="rId75"/>
    <p:sldId id="631" r:id="rId76"/>
    <p:sldId id="635" r:id="rId77"/>
    <p:sldId id="637" r:id="rId78"/>
    <p:sldId id="633" r:id="rId79"/>
    <p:sldId id="634" r:id="rId80"/>
    <p:sldId id="585" r:id="rId81"/>
    <p:sldId id="515" r:id="rId82"/>
    <p:sldId id="516" r:id="rId83"/>
    <p:sldId id="309" r:id="rId84"/>
    <p:sldId id="334" r:id="rId85"/>
    <p:sldId id="669" r:id="rId86"/>
    <p:sldId id="670" r:id="rId87"/>
    <p:sldId id="673" r:id="rId88"/>
    <p:sldId id="674" r:id="rId89"/>
    <p:sldId id="641" r:id="rId90"/>
    <p:sldId id="563" r:id="rId91"/>
    <p:sldId id="531" r:id="rId92"/>
    <p:sldId id="532" r:id="rId93"/>
    <p:sldId id="560" r:id="rId94"/>
    <p:sldId id="530" r:id="rId95"/>
    <p:sldId id="566" r:id="rId96"/>
    <p:sldId id="567" r:id="rId97"/>
    <p:sldId id="568" r:id="rId98"/>
    <p:sldId id="569" r:id="rId99"/>
    <p:sldId id="675" r:id="rId100"/>
    <p:sldId id="523" r:id="rId101"/>
    <p:sldId id="524" r:id="rId102"/>
    <p:sldId id="525" r:id="rId103"/>
    <p:sldId id="696" r:id="rId104"/>
    <p:sldId id="697" r:id="rId105"/>
    <p:sldId id="694" r:id="rId106"/>
    <p:sldId id="701" r:id="rId107"/>
    <p:sldId id="702" r:id="rId108"/>
    <p:sldId id="699" r:id="rId109"/>
    <p:sldId id="700" r:id="rId110"/>
    <p:sldId id="528" r:id="rId111"/>
    <p:sldId id="561" r:id="rId112"/>
    <p:sldId id="526" r:id="rId113"/>
    <p:sldId id="460" r:id="rId114"/>
    <p:sldId id="461" r:id="rId115"/>
    <p:sldId id="462" r:id="rId116"/>
    <p:sldId id="463" r:id="rId117"/>
    <p:sldId id="464" r:id="rId118"/>
    <p:sldId id="465" r:id="rId119"/>
    <p:sldId id="527" r:id="rId120"/>
    <p:sldId id="308" r:id="rId121"/>
    <p:sldId id="572" r:id="rId122"/>
    <p:sldId id="573" r:id="rId123"/>
    <p:sldId id="574" r:id="rId124"/>
    <p:sldId id="575" r:id="rId125"/>
    <p:sldId id="312" r:id="rId126"/>
    <p:sldId id="529" r:id="rId127"/>
    <p:sldId id="570" r:id="rId128"/>
    <p:sldId id="571" r:id="rId129"/>
    <p:sldId id="576" r:id="rId130"/>
    <p:sldId id="577" r:id="rId131"/>
    <p:sldId id="559" r:id="rId132"/>
    <p:sldId id="547" r:id="rId133"/>
    <p:sldId id="548" r:id="rId134"/>
    <p:sldId id="549" r:id="rId135"/>
    <p:sldId id="550" r:id="rId136"/>
    <p:sldId id="551" r:id="rId137"/>
    <p:sldId id="557" r:id="rId138"/>
    <p:sldId id="558" r:id="rId139"/>
    <p:sldId id="553" r:id="rId140"/>
    <p:sldId id="554" r:id="rId141"/>
    <p:sldId id="555" r:id="rId142"/>
    <p:sldId id="556" r:id="rId143"/>
    <p:sldId id="578" r:id="rId144"/>
    <p:sldId id="676" r:id="rId145"/>
    <p:sldId id="677" r:id="rId146"/>
    <p:sldId id="678" r:id="rId147"/>
    <p:sldId id="679" r:id="rId1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78671" autoAdjust="0"/>
  </p:normalViewPr>
  <p:slideViewPr>
    <p:cSldViewPr snapToGrid="0" snapToObjects="1">
      <p:cViewPr varScale="1">
        <p:scale>
          <a:sx n="89" d="100"/>
          <a:sy n="89" d="100"/>
        </p:scale>
        <p:origin x="-2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9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DNS lookup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1.5</c:v>
                </c:pt>
                <c:pt idx="2">
                  <c:v>0.9</c:v>
                </c:pt>
                <c:pt idx="3">
                  <c:v>1.6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TCP handshake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1.1</c:v>
                </c:pt>
                <c:pt idx="1">
                  <c:v>1.3</c:v>
                </c:pt>
                <c:pt idx="2">
                  <c:v>1.2</c:v>
                </c:pt>
                <c:pt idx="3">
                  <c:v>1.4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TCP transfer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4.5</c:v>
                </c:pt>
                <c:pt idx="1">
                  <c:v>5.0</c:v>
                </c:pt>
                <c:pt idx="2">
                  <c:v>8.5</c:v>
                </c:pt>
                <c:pt idx="3">
                  <c:v>10.0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TCP idle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G2 / simple</c:v>
                </c:pt>
                <c:pt idx="1">
                  <c:v>HTC / simple</c:v>
                </c:pt>
                <c:pt idx="2">
                  <c:v>G2 / complex</c:v>
                </c:pt>
                <c:pt idx="3">
                  <c:v>HTC / complex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5.0</c:v>
                </c:pt>
                <c:pt idx="1">
                  <c:v>7.5</c:v>
                </c:pt>
                <c:pt idx="2">
                  <c:v>6.0</c:v>
                </c:pt>
                <c:pt idx="3">
                  <c:v>18.0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823218456"/>
        <c:axId val="1885954168"/>
      </c:barChart>
      <c:catAx>
        <c:axId val="1823218456"/>
        <c:scaling>
          <c:orientation val="minMax"/>
        </c:scaling>
        <c:delete val="0"/>
        <c:axPos val="l"/>
        <c:majorTickMark val="none"/>
        <c:minorTickMark val="none"/>
        <c:tickLblPos val="nextTo"/>
        <c:crossAx val="1885954168"/>
        <c:crosses val="autoZero"/>
        <c:auto val="1"/>
        <c:lblAlgn val="ctr"/>
        <c:lblOffset val="100"/>
        <c:noMultiLvlLbl val="0"/>
      </c:catAx>
      <c:valAx>
        <c:axId val="1885954168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182321845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50907384"/>
        <c:axId val="-1984743144"/>
      </c:barChart>
      <c:catAx>
        <c:axId val="-205090738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743144"/>
        <c:crosses val="autoZero"/>
        <c:auto val="1"/>
        <c:lblAlgn val="ctr"/>
        <c:lblOffset val="100"/>
        <c:noMultiLvlLbl val="0"/>
      </c:catAx>
      <c:valAx>
        <c:axId val="-19847431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5090738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55.13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Packet count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1507848"/>
        <c:axId val="1815263400"/>
      </c:barChart>
      <c:catAx>
        <c:axId val="-2011507848"/>
        <c:scaling>
          <c:orientation val="minMax"/>
        </c:scaling>
        <c:delete val="0"/>
        <c:axPos val="b"/>
        <c:majorTickMark val="out"/>
        <c:minorTickMark val="none"/>
        <c:tickLblPos val="nextTo"/>
        <c:crossAx val="1815263400"/>
        <c:crosses val="autoZero"/>
        <c:auto val="1"/>
        <c:lblAlgn val="ctr"/>
        <c:lblOffset val="100"/>
        <c:noMultiLvlLbl val="0"/>
      </c:catAx>
      <c:valAx>
        <c:axId val="1815263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115078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Screen-on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55.13</c:v>
                </c:pt>
                <c:pt idx="1">
                  <c:v>64.31</c:v>
                </c:pt>
                <c:pt idx="2">
                  <c:v>22.23263287117281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Screen-off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35.84</c:v>
                </c:pt>
                <c:pt idx="1">
                  <c:v>27.26</c:v>
                </c:pt>
                <c:pt idx="2">
                  <c:v>65.267366724095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Packet number</c:v>
                </c:pt>
                <c:pt idx="1">
                  <c:v>Payload</c:v>
                </c:pt>
                <c:pt idx="2">
                  <c:v>Burst number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9.03</c:v>
                </c:pt>
                <c:pt idx="1">
                  <c:v>8.43</c:v>
                </c:pt>
                <c:pt idx="2">
                  <c:v>12.50000040473201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9163672"/>
        <c:axId val="1808772312"/>
      </c:barChart>
      <c:catAx>
        <c:axId val="1809163672"/>
        <c:scaling>
          <c:orientation val="minMax"/>
        </c:scaling>
        <c:delete val="0"/>
        <c:axPos val="b"/>
        <c:majorTickMark val="out"/>
        <c:minorTickMark val="none"/>
        <c:tickLblPos val="nextTo"/>
        <c:crossAx val="1808772312"/>
        <c:crosses val="autoZero"/>
        <c:auto val="1"/>
        <c:lblAlgn val="ctr"/>
        <c:lblOffset val="100"/>
        <c:noMultiLvlLbl val="0"/>
      </c:catAx>
      <c:valAx>
        <c:axId val="1808772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091636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67148950131234"/>
          <c:y val="0.407045767716535"/>
          <c:w val="0.232851049868766"/>
          <c:h val="0.26403346456692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0.2218</c:v>
                </c:pt>
                <c:pt idx="1">
                  <c:v>0.5855</c:v>
                </c:pt>
                <c:pt idx="2">
                  <c:v>0.1927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Signaling overhead</a:t>
            </a:r>
          </a:p>
        </c:rich>
      </c:tx>
      <c:layout>
        <c:manualLayout>
          <c:xMode val="edge"/>
          <c:yMode val="edge"/>
          <c:x val="0.085030078801517"/>
          <c:y val="0.078125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Energy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Screen-on</c:v>
                </c:pt>
                <c:pt idx="1">
                  <c:v>Screen-off</c:v>
                </c:pt>
                <c:pt idx="2">
                  <c:v>Unknown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0.1487</c:v>
                </c:pt>
                <c:pt idx="1">
                  <c:v>0.5803</c:v>
                </c:pt>
                <c:pt idx="2">
                  <c:v>0.271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53882205233603"/>
          <c:y val="0.342005287416197"/>
          <c:w val="0.324275284425602"/>
          <c:h val="0.34906726047537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4034392"/>
        <c:axId val="2114037368"/>
      </c:barChart>
      <c:catAx>
        <c:axId val="211403439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4037368"/>
        <c:crosses val="autoZero"/>
        <c:auto val="1"/>
        <c:lblAlgn val="ctr"/>
        <c:lblOffset val="100"/>
        <c:tickLblSkip val="1"/>
        <c:noMultiLvlLbl val="0"/>
      </c:catAx>
      <c:valAx>
        <c:axId val="211403736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4034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397512"/>
        <c:axId val="2115400488"/>
      </c:barChart>
      <c:catAx>
        <c:axId val="2115397512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400488"/>
        <c:crosses val="autoZero"/>
        <c:auto val="1"/>
        <c:lblAlgn val="ctr"/>
        <c:lblOffset val="100"/>
        <c:tickLblSkip val="1"/>
        <c:noMultiLvlLbl val="0"/>
      </c:catAx>
      <c:valAx>
        <c:axId val="2115400488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39751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9024718886415"/>
          <c:y val="0.0406671180856354"/>
          <c:w val="0.899691478376333"/>
          <c:h val="0.8341303776475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Burst count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0.0360263004288796</c:v>
                </c:pt>
                <c:pt idx="1">
                  <c:v>0.0456954752974953</c:v>
                </c:pt>
                <c:pt idx="2">
                  <c:v>0.0695183275435548</c:v>
                </c:pt>
                <c:pt idx="3">
                  <c:v>0.0145976875268327</c:v>
                </c:pt>
                <c:pt idx="4">
                  <c:v>0.000491826627015422</c:v>
                </c:pt>
                <c:pt idx="5">
                  <c:v>0.00278701755308739</c:v>
                </c:pt>
                <c:pt idx="6">
                  <c:v>0.0215993860364273</c:v>
                </c:pt>
                <c:pt idx="7">
                  <c:v>0.00181019522443176</c:v>
                </c:pt>
                <c:pt idx="8">
                  <c:v>0.00201512298568819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Energy impact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App 9 (Gathered)</c:v>
                </c:pt>
                <c:pt idx="1">
                  <c:v>App 8 (Gathered)</c:v>
                </c:pt>
                <c:pt idx="2">
                  <c:v>App 7 (Gathered)</c:v>
                </c:pt>
                <c:pt idx="3">
                  <c:v>App 6 (Gathered)</c:v>
                </c:pt>
                <c:pt idx="4">
                  <c:v>App 5 (Gathered)</c:v>
                </c:pt>
                <c:pt idx="5">
                  <c:v>App 4 (Gathered)</c:v>
                </c:pt>
                <c:pt idx="6">
                  <c:v>App 3 (Scattered)</c:v>
                </c:pt>
                <c:pt idx="7">
                  <c:v>App 2 (Gathered)</c:v>
                </c:pt>
                <c:pt idx="8">
                  <c:v>App 1 (Gathered)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0.0118</c:v>
                </c:pt>
                <c:pt idx="1">
                  <c:v>0.0301</c:v>
                </c:pt>
                <c:pt idx="2">
                  <c:v>0.0525</c:v>
                </c:pt>
                <c:pt idx="3">
                  <c:v>0.0096</c:v>
                </c:pt>
                <c:pt idx="4">
                  <c:v>0.0008</c:v>
                </c:pt>
                <c:pt idx="5">
                  <c:v>0.0013</c:v>
                </c:pt>
                <c:pt idx="6">
                  <c:v>0.0163</c:v>
                </c:pt>
                <c:pt idx="7">
                  <c:v>0.0012</c:v>
                </c:pt>
                <c:pt idx="8">
                  <c:v>0.0034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498776"/>
        <c:axId val="2115501752"/>
      </c:barChart>
      <c:catAx>
        <c:axId val="2115498776"/>
        <c:scaling>
          <c:orientation val="minMax"/>
        </c:scaling>
        <c:delete val="1"/>
        <c:axPos val="l"/>
        <c:majorTickMark val="out"/>
        <c:minorTickMark val="none"/>
        <c:tickLblPos val="nextTo"/>
        <c:crossAx val="2115501752"/>
        <c:crosses val="autoZero"/>
        <c:auto val="1"/>
        <c:lblAlgn val="ctr"/>
        <c:lblOffset val="100"/>
        <c:tickLblSkip val="1"/>
        <c:noMultiLvlLbl val="0"/>
      </c:catAx>
      <c:valAx>
        <c:axId val="211550175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15498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05823325231034"/>
          <c:y val="0.0472016909244835"/>
          <c:w val="0.539728079591719"/>
          <c:h val="0.179844725996979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CCE1A-A2CB-DB4A-9262-5361DDFB1621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64222-BB0B-7E44-A473-E5CED785E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477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A647A-0BCF-1544-9687-29D1F44BA946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C1E7F-2EBE-8C44-BCC6-B9D1BC8EB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620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48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</a:t>
            </a:r>
            <a:r>
              <a:rPr lang="en-US" baseline="0" dirty="0" smtClean="0"/>
              <a:t> downlink throughput, LTE’s median throughout is 13Mbps, and for some users, it can be up to 30Mbps.</a:t>
            </a:r>
          </a:p>
          <a:p>
            <a:r>
              <a:rPr lang="en-US" baseline="0" dirty="0" smtClean="0"/>
              <a:t>We need to notice that LTE network is currently relatively unloaded due to its new coming.</a:t>
            </a:r>
          </a:p>
          <a:p>
            <a:r>
              <a:rPr lang="en-US" baseline="0" dirty="0" smtClean="0"/>
              <a:t>For WiFi and WiMAX, their median downlink throughput is smaller than 5Mbps. And 3G networks are lower.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01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uplink throughput, LTE’s median throughput is 5.6Mbps, which is also much higher than that of WiFi or WiMAX.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RTT, LTE and WiFi have similar median</a:t>
            </a:r>
            <a:r>
              <a:rPr lang="en-US" baseline="0" dirty="0" smtClean="0"/>
              <a:t> value of 70ms, </a:t>
            </a:r>
          </a:p>
          <a:p>
            <a:r>
              <a:rPr lang="en-US" baseline="0" dirty="0" smtClean="0"/>
              <a:t>WiMAX and 3G networks have higher RTTs, and the median value is between 100ms and 200ms.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(factors controlled network content server client VS. factors break down : + server delay)</a:t>
            </a:r>
          </a:p>
          <a:p>
            <a:endParaRPr lang="en-US" dirty="0" smtClean="0"/>
          </a:p>
          <a:p>
            <a:r>
              <a:rPr lang="en-US" dirty="0" smtClean="0"/>
              <a:t>Hard to quantitatively measure and break down web performance</a:t>
            </a:r>
          </a:p>
          <a:p>
            <a:pPr lvl="1"/>
            <a:r>
              <a:rPr lang="en-US" dirty="0" smtClean="0"/>
              <a:t>How to identify when a web page finishes loading?</a:t>
            </a:r>
          </a:p>
          <a:p>
            <a:pPr lvl="1"/>
            <a:r>
              <a:rPr lang="en-US" dirty="0" smtClean="0"/>
              <a:t>Server client configuration</a:t>
            </a:r>
          </a:p>
          <a:p>
            <a:pPr lvl="1"/>
            <a:r>
              <a:rPr lang="en-US" dirty="0" err="1" smtClean="0"/>
              <a:t>Dns</a:t>
            </a:r>
            <a:r>
              <a:rPr lang="en-US" dirty="0" smtClean="0"/>
              <a:t> handshake idle server processing </a:t>
            </a:r>
            <a:r>
              <a:rPr lang="en-US" dirty="0" err="1" smtClean="0"/>
              <a:t>deley</a:t>
            </a:r>
            <a:endParaRPr lang="en-US" dirty="0" smtClean="0"/>
          </a:p>
          <a:p>
            <a:pPr lvl="1"/>
            <a:r>
              <a:rPr lang="en-US" dirty="0" smtClean="0"/>
              <a:t>Parallel TCP flows and concurrent HTML parsing and JavaScript execution</a:t>
            </a:r>
          </a:p>
          <a:p>
            <a:endParaRPr lang="en-US" sz="2270" dirty="0" smtClean="0"/>
          </a:p>
          <a:p>
            <a:endParaRPr lang="en-US" dirty="0" smtClean="0"/>
          </a:p>
          <a:p>
            <a:r>
              <a:rPr lang="en-US" dirty="0" smtClean="0"/>
              <a:t>How is this different</a:t>
            </a:r>
            <a:r>
              <a:rPr lang="en-US" baseline="0" dirty="0" smtClean="0"/>
              <a:t> from desktop web browsing</a:t>
            </a:r>
            <a:endParaRPr lang="en-US" dirty="0" smtClean="0"/>
          </a:p>
          <a:p>
            <a:r>
              <a:rPr lang="en-US" dirty="0" smtClean="0"/>
              <a:t>Talk about</a:t>
            </a:r>
            <a:r>
              <a:rPr lang="en-US" baseline="0" dirty="0" smtClean="0"/>
              <a:t> different components in smartphone web browsing.</a:t>
            </a:r>
          </a:p>
          <a:p>
            <a:r>
              <a:rPr lang="en-US" baseline="0" dirty="0" smtClean="0"/>
              <a:t>Emphasis the difficulty and importance of break down analysis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Bring out what we are doing later:</a:t>
            </a:r>
          </a:p>
          <a:p>
            <a:r>
              <a:rPr lang="en-US" baseline="0" dirty="0" smtClean="0"/>
              <a:t>1 Measure 3G network performance</a:t>
            </a:r>
          </a:p>
          <a:p>
            <a:r>
              <a:rPr lang="en-US" baseline="0" dirty="0" smtClean="0"/>
              <a:t>2 Study different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removing</a:t>
            </a:r>
            <a:r>
              <a:rPr lang="en-US" baseline="0" dirty="0" smtClean="0"/>
              <a:t> default limit of concurrency help improve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Compression helps</a:t>
            </a:r>
            <a:r>
              <a:rPr lang="en-US" baseline="0" dirty="0" smtClean="0"/>
              <a:t> consistently irrespective of RTT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URL</a:t>
            </a:r>
            <a:r>
              <a:rPr lang="en-US" baseline="0" dirty="0" smtClean="0"/>
              <a:t> scheme helps improves performance but not well-supported by all 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Customer is centered by a, b, c, d</a:t>
            </a:r>
          </a:p>
          <a:p>
            <a:r>
              <a:rPr lang="en-US" dirty="0" smtClean="0"/>
              <a:t>Customer</a:t>
            </a:r>
            <a:r>
              <a:rPr lang="en-US" baseline="0" dirty="0" smtClean="0"/>
              <a:t> wishes to have the applications running on their smartphones be fast and energy efficient.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Smartphone vendors want to optimize the smartphone hardware and OS design to enable good user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Application developers want to attract more users to boost their revenue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Mobile carriers, such as AT&amp;T, Verizon, T-Mobile want to provide good network performance to users, without their network being overloaded and incurring high cost.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Content providers wish to optimize their content design to attract more users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Background: choose to use JavaScript because it is the most common scripts which require client processing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PC vs. smartphone difference is big (</a:t>
            </a:r>
            <a:r>
              <a:rPr lang="en-US" baseline="0" dirty="0" err="1" smtClean="0"/>
              <a:t>js</a:t>
            </a:r>
            <a:r>
              <a:rPr lang="en-US" baseline="0" dirty="0" smtClean="0"/>
              <a:t> is expensive on smartphones, content providers need to optimize contents)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Difference among different smartphones are big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Possible reasons include CPU speed difference and JS engine software performance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Breakdown.</a:t>
            </a:r>
          </a:p>
          <a:p>
            <a:r>
              <a:rPr lang="en-US" dirty="0" smtClean="0"/>
              <a:t>TCP transfer</a:t>
            </a:r>
            <a:r>
              <a:rPr lang="en-US" baseline="0" dirty="0" smtClean="0"/>
              <a:t> and idle dominates the overall page loading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</a:p>
          <a:p>
            <a:endParaRPr lang="en-US" dirty="0" smtClean="0"/>
          </a:p>
          <a:p>
            <a:r>
              <a:rPr lang="en-US" dirty="0" smtClean="0"/>
              <a:t>Video player on </a:t>
            </a:r>
            <a:r>
              <a:rPr lang="en-US" dirty="0" err="1" smtClean="0"/>
              <a:t>Gphone</a:t>
            </a:r>
            <a:r>
              <a:rPr lang="en-US" baseline="0" dirty="0" smtClean="0"/>
              <a:t> and iPhone (for example)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characterize the radio energy usage of cellular networks and mobile application,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we first need to understand the mechanisms of the radio interface that result in different power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7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knowledge from the LTE</a:t>
            </a:r>
            <a:r>
              <a:rPr lang="en-US" baseline="0" dirty="0" smtClean="0"/>
              <a:t> specs </a:t>
            </a:r>
            <a:r>
              <a:rPr lang="en-US" dirty="0" smtClean="0"/>
              <a:t>and our local</a:t>
            </a:r>
            <a:r>
              <a:rPr lang="en-US" baseline="0" dirty="0" smtClean="0"/>
              <a:t> experiments, </a:t>
            </a:r>
          </a:p>
          <a:p>
            <a:r>
              <a:rPr lang="en-US" baseline="0" dirty="0" smtClean="0"/>
              <a:t>we illustrate the LTE state machine and state transition procedures in this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two RRC states in LTE network, RRC_CONNECTED and RRC_IDLE.</a:t>
            </a:r>
          </a:p>
          <a:p>
            <a:r>
              <a:rPr lang="en-US" baseline="0" dirty="0" smtClean="0"/>
              <a:t>Distinct states determine very different UE power consumption.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RRC_IDLE</a:t>
            </a:r>
            <a:r>
              <a:rPr lang="en-US" baseline="0" dirty="0" smtClean="0"/>
              <a:t> state, there is no radio resource allocated and UE can’t receive/send any data.</a:t>
            </a:r>
          </a:p>
          <a:p>
            <a:r>
              <a:rPr lang="en-US" baseline="0" dirty="0" smtClean="0"/>
              <a:t>UE is consuming very low average power at this state in the network interface, for example 11mW in our test device.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any data transfer activity, there would be a state promotion from RRC_IDLE to a high power state: RRC_CONNECTED, and the measured promotion delay is 260ms in our test device, much smaller than that for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the RRC_CONNECTED state, radio resource is allocated to a UE.</a:t>
            </a:r>
          </a:p>
          <a:p>
            <a:r>
              <a:rPr lang="en-US" baseline="0" dirty="0" smtClean="0"/>
              <a:t>And the instant power level for UE is high, depending on data rate, it ranges from 1000mW to up to more than 3000mW when transmitting data at full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there is no data activity for some time, a timer would expire and it triggers the demotion from RRC_CONNECTED to RRC_IDLE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Now, we will discuss</a:t>
            </a:r>
            <a:r>
              <a:rPr lang="en-US" baseline="0" dirty="0" smtClean="0"/>
              <a:t> the state transitions in LTE in more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Initially, UE is in RRC_IDLE model, with no network resource allocated from the network.</a:t>
            </a:r>
          </a:p>
          <a:p>
            <a:r>
              <a:rPr lang="en-US" baseline="0" dirty="0" smtClean="0"/>
              <a:t>When there is a packet to be sent or received, a state promotion from RRC_IDLE to RRC_CONNECTED would be triggered.</a:t>
            </a:r>
          </a:p>
          <a:p>
            <a:r>
              <a:rPr lang="en-US" baseline="0" dirty="0" smtClean="0"/>
              <a:t>A timer called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reset at this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is the inactivity tail timer in LTE network, which controls how long UE stays in RRC_CONNECTED state after being idle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RRC_CONNECTED</a:t>
            </a:r>
            <a:r>
              <a:rPr lang="en-US" baseline="0" dirty="0" smtClean="0"/>
              <a:t> state, </a:t>
            </a:r>
            <a:r>
              <a:rPr lang="en-US" dirty="0" smtClean="0"/>
              <a:t>after</a:t>
            </a:r>
            <a:r>
              <a:rPr lang="en-US" baseline="0" dirty="0" smtClean="0"/>
              <a:t> sending/receiving a packet, UE does not immediately go to RRC_IDLE.</a:t>
            </a:r>
          </a:p>
          <a:p>
            <a:r>
              <a:rPr lang="en-US" baseline="0" dirty="0" smtClean="0"/>
              <a:t>Instead, UE keeps in RRC_CONNECTED state for some extra time. This extra time is called the tail time.</a:t>
            </a:r>
          </a:p>
          <a:p>
            <a:r>
              <a:rPr lang="en-US" baseline="0" dirty="0" err="1" smtClean="0"/>
              <a:t>Ttail</a:t>
            </a:r>
            <a:r>
              <a:rPr lang="en-US" baseline="0" dirty="0" smtClean="0"/>
              <a:t> controls how long the tail time is.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expires and UE demote to RRC_IDLE.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Next, we will talk about how we measure the power model for our analysis.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figure shows the </a:t>
            </a:r>
            <a:r>
              <a:rPr lang="en-US" baseline="0" dirty="0" smtClean="0"/>
              <a:t>measured power trace of first uploading some data and then stays idle.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time t1, when there is data to send, state promotion takes place and the power level jumps from very low to very high.</a:t>
            </a:r>
          </a:p>
          <a:p>
            <a:r>
              <a:rPr lang="en-US" baseline="0" dirty="0" smtClean="0"/>
              <a:t>At time t2, data transmission starts and then depending on the instant data rate, the power level fluctuates.</a:t>
            </a:r>
          </a:p>
          <a:p>
            <a:r>
              <a:rPr lang="en-US" baseline="0" dirty="0" smtClean="0"/>
              <a:t>At time t3, data transmission finished and the tail timer is started.</a:t>
            </a:r>
          </a:p>
          <a:p>
            <a:r>
              <a:rPr lang="en-US" baseline="0" dirty="0" smtClean="0"/>
              <a:t>UE keeps in a high-power state until 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3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notice that in the RRC_CONNECTED tail, for any DRX cycle,</a:t>
            </a:r>
            <a:r>
              <a:rPr lang="en-US" baseline="0" dirty="0" smtClean="0"/>
              <a:t> the power level of the off duration is 1060mW.</a:t>
            </a:r>
          </a:p>
          <a:p>
            <a:r>
              <a:rPr lang="en-US" baseline="0" dirty="0" smtClean="0"/>
              <a:t>And the tail timer is measured to be 11.6seconds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compare the instant tail power level of the</a:t>
            </a:r>
            <a:r>
              <a:rPr lang="en-US" baseline="0" dirty="0" smtClean="0"/>
              <a:t> three network types, since tail energy is the main source of wasted energy.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WiFi appears to be the least power consuming, only 120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3G tail has a high power level of 800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LTE has the even higher power level in RRC_CONNECTED mode, 1080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Considering that LTE tail timer is even longer than that for 3G in our measured network, more energy is wasted in the tail for LTE than 3G in that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358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</a:t>
            </a:r>
            <a:r>
              <a:rPr lang="en-US" baseline="0" dirty="0" smtClean="0"/>
              <a:t>power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linear</a:t>
            </a:r>
            <a:r>
              <a:rPr lang="en-US" baseline="0" dirty="0" smtClean="0"/>
              <a:t> model in both Verizon and AT&amp;T networks and they share similar patterns.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the power states,</a:t>
            </a:r>
            <a:r>
              <a:rPr lang="en-US" baseline="0" dirty="0" smtClean="0"/>
              <a:t> we also use a simple linear model to quantify the </a:t>
            </a:r>
          </a:p>
          <a:p>
            <a:r>
              <a:rPr lang="en-US" baseline="0" dirty="0" smtClean="0"/>
              <a:t>instant power level based on the data rates in uplink and downlink.</a:t>
            </a:r>
          </a:p>
          <a:p>
            <a:r>
              <a:rPr lang="en-US" baseline="0" dirty="0" smtClean="0"/>
              <a:t>The higher the throughput, the higher the power.</a:t>
            </a:r>
          </a:p>
          <a:p>
            <a:r>
              <a:rPr lang="en-US" baseline="0" dirty="0" smtClean="0"/>
              <a:t>It’s simple yet validated to be effective and accurate, with the error rate for the predicted energy usage of real applications to be &lt; 6%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88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table, we compare the energy per bit for the three networks in the downloading bulk data with different sizes.</a:t>
            </a:r>
          </a:p>
          <a:p>
            <a:r>
              <a:rPr lang="en-US" baseline="0" dirty="0" smtClean="0"/>
              <a:t>For a small download of 10KB, LTE and 3G is clearly much more power consuming than WiFi, with LTE as 170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</a:t>
            </a:r>
          </a:p>
          <a:p>
            <a:r>
              <a:rPr lang="en-US" baseline="0" dirty="0" smtClean="0"/>
              <a:t>However, when we download a large file of 10MB LTE’s high throughput compensates for the promotion energy and tail energy.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energy per bit for LTE in this scenario is 0.3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/bit, which is comparable to </a:t>
            </a:r>
            <a:r>
              <a:rPr lang="en-US" baseline="0" dirty="0" err="1" smtClean="0"/>
              <a:t>WiFi’s</a:t>
            </a:r>
            <a:r>
              <a:rPr lang="en-US" baseline="0" dirty="0" smtClean="0"/>
              <a:t>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 While for 3G, it is much worse, with 4 </a:t>
            </a:r>
            <a:r>
              <a:rPr lang="en-US" sz="1200" dirty="0" err="1" smtClean="0"/>
              <a:t>μ</a:t>
            </a:r>
            <a:r>
              <a:rPr lang="en-US" baseline="0" dirty="0" err="1" smtClean="0"/>
              <a:t>J</a:t>
            </a:r>
            <a:r>
              <a:rPr lang="en-US" baseline="0" dirty="0" smtClean="0"/>
              <a:t>/bit.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high</a:t>
            </a:r>
            <a:r>
              <a:rPr lang="en-US" baseline="0" dirty="0" smtClean="0"/>
              <a:t> level observation for LTE network is that</a:t>
            </a:r>
          </a:p>
          <a:p>
            <a:r>
              <a:rPr lang="en-US" baseline="0" dirty="0" smtClean="0"/>
              <a:t>It wastes energy for small data transfers, </a:t>
            </a:r>
          </a:p>
          <a:p>
            <a:r>
              <a:rPr lang="en-US" baseline="0" dirty="0" smtClean="0"/>
              <a:t>But could become energy efficient for large data transfer.</a:t>
            </a:r>
          </a:p>
          <a:p>
            <a:r>
              <a:rPr lang="en-US" baseline="0" dirty="0" smtClean="0"/>
              <a:t>For large data transfers, LTE has comparable energy efficiency compared with WiFi.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future break</a:t>
            </a:r>
            <a:r>
              <a:rPr lang="en-US" baseline="0" dirty="0" smtClean="0"/>
              <a:t> down the energy usage into 4 components:</a:t>
            </a:r>
          </a:p>
          <a:p>
            <a:r>
              <a:rPr lang="en-US" baseline="0" dirty="0" smtClean="0"/>
              <a:t>Promotion energy, data transfer energy, tail energy and idle energy.</a:t>
            </a:r>
          </a:p>
          <a:p>
            <a:r>
              <a:rPr lang="en-US" baseline="0" dirty="0" smtClean="0"/>
              <a:t>We observe that tail energy takes up to 48% of the total energy for 3G and LTE network, while this problem does not exist in WiFi.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</a:t>
            </a:r>
            <a:r>
              <a:rPr lang="en-US" sz="1200" b="1" dirty="0" smtClean="0"/>
              <a:t>tail problem</a:t>
            </a:r>
            <a:r>
              <a:rPr lang="en-US" sz="1200" dirty="0" smtClean="0"/>
              <a:t> is still the key factor for LTE high energy consumption, similar to 3G networks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530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Screen-off traffic characterization is an interesting yet unexplored topic.</a:t>
            </a:r>
          </a:p>
          <a:p>
            <a:pPr marL="0" indent="0">
              <a:buNone/>
            </a:pPr>
            <a:r>
              <a:rPr lang="en-US" baseline="0" dirty="0" smtClean="0"/>
              <a:t>Here “screen-off” means switching the screen </a:t>
            </a:r>
            <a:r>
              <a:rPr lang="en-US" baseline="0" dirty="0" smtClean="0"/>
              <a:t>to off </a:t>
            </a:r>
            <a:r>
              <a:rPr lang="en-US" baseline="0" dirty="0" smtClean="0"/>
              <a:t>and putting the smartphone into standby mode, rather than meaning shutting down the </a:t>
            </a:r>
            <a:r>
              <a:rPr lang="en-US" baseline="0" dirty="0" smtClean="0"/>
              <a:t>phone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about why we choose these metrics</a:t>
            </a:r>
          </a:p>
          <a:p>
            <a:r>
              <a:rPr lang="en-US" dirty="0" smtClean="0"/>
              <a:t>DNS – DNS</a:t>
            </a:r>
            <a:r>
              <a:rPr lang="en-US" baseline="0" dirty="0" smtClean="0"/>
              <a:t> lookup</a:t>
            </a:r>
          </a:p>
          <a:p>
            <a:r>
              <a:rPr lang="en-US" baseline="0" dirty="0" smtClean="0"/>
              <a:t>TCP – Web </a:t>
            </a:r>
            <a:r>
              <a:rPr lang="en-US" baseline="0" dirty="0" smtClean="0"/>
              <a:t>download, TCP is the most prevalent protocol used in cellular networks.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and users do not want the battery drain too much when the screen is off</a:t>
            </a:r>
          </a:p>
          <a:p>
            <a:pPr marL="0" indent="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257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breakdown of packet count based on screen status is shown as below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Highlight that screen-off packet count is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understand the signaling impact, we first</a:t>
            </a:r>
            <a:r>
              <a:rPr lang="en-US" baseline="0" dirty="0" smtClean="0"/>
              <a:t> define </a:t>
            </a:r>
            <a:r>
              <a:rPr lang="en-US" dirty="0" smtClean="0"/>
              <a:t>one </a:t>
            </a:r>
            <a:r>
              <a:rPr lang="en-US" dirty="0" smtClean="0"/>
              <a:t>term we use</a:t>
            </a:r>
            <a:r>
              <a:rPr lang="en-US" baseline="0" dirty="0" smtClean="0"/>
              <a:t> in this study is burst.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burst is …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the same number of packets, if there are more bursts, the traffic pattern is more </a:t>
            </a:r>
            <a:r>
              <a:rPr lang="en-US" baseline="0" dirty="0" smtClean="0"/>
              <a:t>scattered causing higher energy and signaling overhead.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20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look at the aggregate</a:t>
            </a:r>
            <a:r>
              <a:rPr lang="en-US" baseline="0" dirty="0" smtClean="0"/>
              <a:t> traffic characteristics comparison between screen-on and screen-off traffic.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in terms of the % of all packets,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Implication of these observations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5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</a:t>
            </a:r>
            <a:r>
              <a:rPr lang="en-US" baseline="0" dirty="0" smtClean="0"/>
              <a:t> compare the radio and energy impact between screen-on and screen-off traffic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least 59%, and unknown can even contribute to more screen-off energy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160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done initial work on this project to demonstrate the effectiveness of the idea.</a:t>
            </a:r>
          </a:p>
          <a:p>
            <a:r>
              <a:rPr lang="en-US" dirty="0" smtClean="0"/>
              <a:t>However, we have not fully implemented the RadioProphet</a:t>
            </a:r>
            <a:r>
              <a:rPr lang="en-US" baseline="0" dirty="0" smtClean="0"/>
              <a:t> system in real devices yet.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415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SYN, PSH/ACK packets, clear indication of short</a:t>
            </a:r>
            <a:r>
              <a:rPr lang="en-US" baseline="0" dirty="0" smtClean="0"/>
              <a:t> burst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57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Thank you and I’m glad</a:t>
            </a:r>
            <a:r>
              <a:rPr lang="en-US" baseline="0" dirty="0" smtClean="0"/>
              <a:t> to take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207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5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Ping, Internet</a:t>
            </a:r>
            <a:r>
              <a:rPr lang="en-US" baseline="0" dirty="0" smtClean="0"/>
              <a:t> servers are at diverse locations.</a:t>
            </a:r>
          </a:p>
          <a:p>
            <a:r>
              <a:rPr lang="en-US" baseline="0" dirty="0" smtClean="0"/>
              <a:t>Understanding this impact is important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graph illustrates the infrastructure of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3GTest</a:t>
            </a:r>
            <a:r>
              <a:rPr lang="en-US" baseline="0" dirty="0" smtClean="0"/>
              <a:t> is used for measuring the previous metrics globally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about which is my part (iPhone + server design and implementation) and which are collaborator’s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make such large-scale</a:t>
            </a:r>
            <a:r>
              <a:rPr lang="en-US" baseline="0" dirty="0" smtClean="0"/>
              <a:t> measurement, we developed and published an app called 4GTest in Android market.</a:t>
            </a:r>
          </a:p>
          <a:p>
            <a:r>
              <a:rPr lang="en-US" baseline="0" dirty="0" smtClean="0"/>
              <a:t>In order to make sure that the Internet path does not become the bottleneck, 4GTest chooses the closest M-Lab nodes to connect to, which are distributed across the world.</a:t>
            </a:r>
          </a:p>
          <a:p>
            <a:r>
              <a:rPr lang="en-US" baseline="0" dirty="0" smtClean="0"/>
              <a:t>Within 2 months of deployment, we collect data from more than 3000 users</a:t>
            </a:r>
          </a:p>
          <a:p>
            <a:r>
              <a:rPr lang="en-US" baseline="0" dirty="0" smtClean="0"/>
              <a:t>Based on this figure, we can see that our data set has a reasonably good coverage in the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40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Ttail</a:t>
            </a:r>
            <a:r>
              <a:rPr lang="en-US" dirty="0" smtClean="0"/>
              <a:t> is a very important parameter for both 3G</a:t>
            </a:r>
            <a:r>
              <a:rPr lang="en-US" baseline="0" dirty="0" smtClean="0"/>
              <a:t> and 4G networks.</a:t>
            </a:r>
          </a:p>
          <a:p>
            <a:r>
              <a:rPr lang="en-US" baseline="0" dirty="0" smtClean="0"/>
              <a:t>It incurs tradeoffs between UE energy consumption, signaling overhead in the network quantified by the # of state transitions here</a:t>
            </a:r>
          </a:p>
          <a:p>
            <a:r>
              <a:rPr lang="en-US" baseline="0" dirty="0" smtClean="0"/>
              <a:t>, and responsiveness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long value, UE consumes more energy, with smaller # of state transitions and fast responsiveness since UE spends more time in the RRC_CONNECTED state and there is less promotion delays.</a:t>
            </a:r>
          </a:p>
          <a:p>
            <a:r>
              <a:rPr lang="en-US" baseline="0" dirty="0" smtClean="0"/>
              <a:t>When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is set to be a short value, UE consumes less energy, incurring larger number of state transitions and more promotions delays</a:t>
            </a:r>
          </a:p>
          <a:p>
            <a:r>
              <a:rPr lang="en-US" baseline="0" dirty="0" smtClean="0"/>
              <a:t>Later in this talk, we will explore in more details the impact of setting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for LTE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732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90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  <a:p>
            <a:r>
              <a:rPr lang="en-US" dirty="0" smtClean="0"/>
              <a:t>Limit running time</a:t>
            </a:r>
          </a:p>
          <a:p>
            <a:r>
              <a:rPr lang="en-US" dirty="0" smtClean="0"/>
              <a:t>Simple UI with one click to run</a:t>
            </a:r>
          </a:p>
          <a:p>
            <a:r>
              <a:rPr lang="en-US" dirty="0" smtClean="0"/>
              <a:t>Leave users the option to run once or multiple times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</a:t>
            </a:r>
            <a:r>
              <a:rPr lang="en-US" baseline="0" dirty="0" smtClean="0"/>
              <a:t> about the challenges and our solutions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extract important network metrics and understand network properties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To measure the network metrics globally to analyze commonalities and compare differences.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performance</a:t>
            </a:r>
          </a:p>
          <a:p>
            <a:pPr lvl="1"/>
            <a:r>
              <a:rPr lang="en-US" dirty="0" smtClean="0"/>
              <a:t>Local DNS lookup time</a:t>
            </a:r>
          </a:p>
          <a:p>
            <a:r>
              <a:rPr lang="en-US" dirty="0" smtClean="0"/>
              <a:t>TCP performance</a:t>
            </a:r>
          </a:p>
          <a:p>
            <a:pPr lvl="1"/>
            <a:r>
              <a:rPr lang="en-US" dirty="0" smtClean="0"/>
              <a:t>Throughput</a:t>
            </a:r>
          </a:p>
          <a:p>
            <a:pPr lvl="1"/>
            <a:r>
              <a:rPr lang="en-US" dirty="0" smtClean="0"/>
              <a:t>RTT</a:t>
            </a:r>
          </a:p>
          <a:p>
            <a:pPr lvl="1"/>
            <a:r>
              <a:rPr lang="en-US" dirty="0" smtClean="0"/>
              <a:t>Loss rate</a:t>
            </a:r>
          </a:p>
          <a:p>
            <a:r>
              <a:rPr lang="en-US" dirty="0" smtClean="0"/>
              <a:t>Ping performance</a:t>
            </a:r>
          </a:p>
          <a:p>
            <a:pPr lvl="1"/>
            <a:r>
              <a:rPr lang="en-US" dirty="0" smtClean="0"/>
              <a:t>Latency to landmark servers</a:t>
            </a:r>
          </a:p>
          <a:p>
            <a:pPr lvl="1"/>
            <a:r>
              <a:rPr lang="en-US" dirty="0" smtClean="0"/>
              <a:t>Latency to the first 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throughput values</a:t>
            </a:r>
          </a:p>
          <a:p>
            <a:r>
              <a:rPr lang="en-US" altLang="zh-CN" baseline="0" dirty="0" smtClean="0"/>
              <a:t>3, ATT &gt; T-Mobile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variation within each carrier</a:t>
            </a:r>
          </a:p>
          <a:p>
            <a:r>
              <a:rPr lang="en-US" altLang="zh-CN" baseline="0" dirty="0" smtClean="0"/>
              <a:t>2, common RTT values 400ms (higher than Internet values)</a:t>
            </a:r>
          </a:p>
          <a:p>
            <a:r>
              <a:rPr lang="en-US" altLang="zh-CN" baseline="0" dirty="0" smtClean="0"/>
              <a:t>3, ATT &gt; T-Mobile (T-Mobile has high RTT)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1, common retransmission values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2, UMTS vs. EVDO (possibly due to link-layer retransmission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Link-layer retransmission for low loss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Compare left to right: performance gap among devices become more obvious for content-rich websites because TCP transfer time and idle time become more of a bottlenecks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Web bottlenecks: idle time and transfer time ( client exe + data download) not TCP handshake,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105</a:t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revisited the</a:t>
            </a:r>
            <a:r>
              <a:rPr lang="en-US" baseline="0" dirty="0" smtClean="0"/>
              <a:t> smartphone processing capability analysis that we carried out in 2009.</a:t>
            </a:r>
          </a:p>
          <a:p>
            <a:r>
              <a:rPr lang="en-US" baseline="0" dirty="0" smtClean="0"/>
              <a:t>To understand the smartphone’s processing capability, we use JavaScript execution speed as a representative metric.</a:t>
            </a:r>
          </a:p>
          <a:p>
            <a:r>
              <a:rPr lang="en-US" baseline="0" dirty="0" smtClean="0"/>
              <a:t>The JavaScript benchmark suite we used is the same in 2009 and 2011.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2009, we found that the execution speed for smartphone browsers could be up to 20∼80 times slower than desktop browsers.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2009 to 201,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there is a 20 – 50 times speed up for smartphone browsers.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gap between smartphones and computers has dropped to 5 ∼ 20 times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378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studied 5 web-based application in our test device and </a:t>
            </a:r>
          </a:p>
          <a:p>
            <a:r>
              <a:rPr lang="en-US" baseline="0" dirty="0" smtClean="0"/>
              <a:t>here lists the most important lessons we learnt.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LTE has comparable loading time with WiFi for these applications, and 3G’s loading time is longer, as expected.</a:t>
            </a:r>
          </a:p>
          <a:p>
            <a:endParaRPr lang="en-US" baseline="0" dirty="0" smtClean="0"/>
          </a:p>
          <a:p>
            <a:r>
              <a:rPr lang="en-US" dirty="0" smtClean="0"/>
              <a:t>Second, we monitor the CPU usage,</a:t>
            </a:r>
            <a:r>
              <a:rPr lang="en-US" baseline="0" dirty="0" smtClean="0"/>
              <a:t> during the loading of these applications, in LTE and WiFi networks, the average CPU usage is between 80% to 90%.</a:t>
            </a:r>
          </a:p>
          <a:p>
            <a:r>
              <a:rPr lang="en-US" baseline="0" dirty="0" smtClean="0"/>
              <a:t>This indicates that the network is less of a performance bottleneck, and the UE processing is the bottleneck, even though smartphone processing speed has significantly improved.</a:t>
            </a:r>
          </a:p>
          <a:p>
            <a:r>
              <a:rPr lang="en-US" baseline="0" dirty="0" smtClean="0"/>
              <a:t>For 3G, the CPU usage is about 35% to 70%, indicating that network is more of a bottleneck.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the total energy consumed in loading these applications, LTE consumers more energy than 3G, and the two are much more energy consuming than WiFi.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Summarize</a:t>
            </a:r>
            <a:r>
              <a:rPr lang="en-US" baseline="0" dirty="0" smtClean="0"/>
              <a:t> how to improve web browsing performance on smartphones ( answers question 3 in the problem statement)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these lesson implies that, when designing smartphone applications that include network activities,</a:t>
            </a:r>
          </a:p>
          <a:p>
            <a:r>
              <a:rPr lang="en-US" baseline="0" dirty="0" smtClean="0"/>
              <a:t>The guideline is that, for LTE network, since it provides a very high network throughput at the cost of high energy usage,</a:t>
            </a:r>
          </a:p>
          <a:p>
            <a:r>
              <a:rPr lang="en-US" baseline="0" dirty="0" smtClean="0"/>
              <a:t>Applications should more aggressively burst traffic and reduce periodic small data transfers whenever possible.</a:t>
            </a:r>
          </a:p>
          <a:p>
            <a:r>
              <a:rPr lang="en-US" baseline="0" dirty="0" smtClean="0"/>
              <a:t>This helps make better use of the available bandwidth and saves UE energy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10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 previous discussion on LTE networks, in this study,</a:t>
            </a:r>
          </a:p>
          <a:p>
            <a:r>
              <a:rPr lang="en-US" baseline="0" dirty="0" smtClean="0"/>
              <a:t>We raise some interesting questions about LTE network that are of interest of users, mobile ISPs and OS/application developers.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users, they are interested to understand the network performance of LTE network and how it compares to other technologies, such as 3G, WiFi, WiMAX,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ISPs, the impact of configuring LTE-related parameters on energy saving and delay and signaling overhead is yet to be studied.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OS and application developers, we want to study how the new LTE network would affect the application design </a:t>
            </a:r>
          </a:p>
          <a:p>
            <a:r>
              <a:rPr lang="en-US" baseline="0" dirty="0" smtClean="0"/>
              <a:t>And what the is the performance bottleneck of mobile applications is it CPU or network speed.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(Merge with the first transition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55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DNS 200ms close to ping to first hop</a:t>
            </a:r>
          </a:p>
          <a:p>
            <a:endParaRPr lang="en-US" dirty="0" smtClean="0"/>
          </a:p>
          <a:p>
            <a:r>
              <a:rPr lang="en-US" dirty="0" smtClean="0"/>
              <a:t>Ping to first hop close to end-to-end RTT</a:t>
            </a:r>
          </a:p>
          <a:p>
            <a:endParaRPr lang="en-US" dirty="0" smtClean="0"/>
          </a:p>
          <a:p>
            <a:r>
              <a:rPr lang="en-US" dirty="0" smtClean="0"/>
              <a:t>Time of day</a:t>
            </a:r>
            <a:r>
              <a:rPr lang="en-US" baseline="0" dirty="0" smtClean="0"/>
              <a:t> at certain locations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Signal strength correlates with TCP performance to some extent (threshold)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Discontinuous reception,</a:t>
            </a:r>
            <a:r>
              <a:rPr lang="en-US" baseline="0" dirty="0" smtClean="0"/>
              <a:t> or DRX, is an important feature in LTE for energy saving purpose.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 of continuous monitoring downlink channel, in DRX, UE only listens to downlink channel periodically for a short duration, and sleeps for the rest time to save energy at the cost of responsiveness.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explain DRX in more details here.</a:t>
            </a:r>
          </a:p>
          <a:p>
            <a:endParaRPr lang="en-US" baseline="0" dirty="0" smtClean="0"/>
          </a:p>
          <a:p>
            <a:r>
              <a:rPr lang="en-US" altLang="zh-CN" sz="1200" dirty="0" smtClean="0"/>
              <a:t>In LTE 4G networks, DRX makes UE </a:t>
            </a:r>
            <a:r>
              <a:rPr lang="en-US" altLang="zh-CN" sz="1200" b="1" i="1" dirty="0" smtClean="0"/>
              <a:t>micro-sleep periodically</a:t>
            </a:r>
            <a:r>
              <a:rPr lang="en-US" altLang="zh-CN" sz="1200" dirty="0" smtClean="0"/>
              <a:t> in RRC_CONNECTED state. </a:t>
            </a:r>
          </a:p>
          <a:p>
            <a:r>
              <a:rPr lang="en-US" altLang="zh-CN" sz="1200" dirty="0" smtClean="0"/>
              <a:t>There are two types of DRX in RRC_CONNECTED, Short DRX and Long DRX.</a:t>
            </a:r>
            <a:endParaRPr lang="en-US" altLang="zh-CN" sz="1200" baseline="0" dirty="0" smtClean="0"/>
          </a:p>
          <a:p>
            <a:endParaRPr lang="en-US" altLang="zh-CN" sz="1200" baseline="0" dirty="0" smtClean="0"/>
          </a:p>
          <a:p>
            <a:r>
              <a:rPr lang="en-US" altLang="zh-CN" sz="1200" baseline="0" dirty="0" smtClean="0"/>
              <a:t>Different types of DRX incurs tradeoffs between battery saving and latency.</a:t>
            </a:r>
          </a:p>
          <a:p>
            <a:r>
              <a:rPr lang="en-US" altLang="zh-CN" sz="1200" baseline="0" dirty="0" smtClean="0"/>
              <a:t>Short DRX sleeps slightly less with smaller energy saving and respond faster</a:t>
            </a:r>
          </a:p>
          <a:p>
            <a:r>
              <a:rPr lang="en-US" altLang="zh-CN" sz="1200" baseline="0" dirty="0" smtClean="0"/>
              <a:t>Long DRX, sleeps more with more energy saving and respond slower.</a:t>
            </a:r>
          </a:p>
          <a:p>
            <a:endParaRPr lang="en-US" altLang="zh-CN" sz="120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DRX in the data</a:t>
            </a:r>
            <a:r>
              <a:rPr lang="en-US" altLang="zh-CN" sz="1200" baseline="0" dirty="0" smtClean="0"/>
              <a:t> transmission state</a:t>
            </a:r>
            <a:r>
              <a:rPr lang="en-US" altLang="zh-CN" sz="1200" dirty="0" smtClean="0"/>
              <a:t> i</a:t>
            </a:r>
            <a:r>
              <a:rPr lang="en-US" altLang="zh-CN" sz="1200" baseline="0" dirty="0" smtClean="0"/>
              <a:t>s one major difference between 3G and LTE.</a:t>
            </a:r>
            <a:endParaRPr lang="en-US" altLang="zh-CN" sz="1200" dirty="0" smtClean="0"/>
          </a:p>
          <a:p>
            <a:r>
              <a:rPr lang="en-US" sz="1100" dirty="0" smtClean="0"/>
              <a:t>In </a:t>
            </a:r>
            <a:r>
              <a:rPr lang="en-US" sz="1100" baseline="0" dirty="0" smtClean="0"/>
              <a:t>UMTS </a:t>
            </a:r>
            <a:r>
              <a:rPr lang="en-US" sz="1100" dirty="0" smtClean="0"/>
              <a:t>3G</a:t>
            </a:r>
            <a:r>
              <a:rPr lang="en-US" sz="1100" baseline="0" dirty="0" smtClean="0"/>
              <a:t> networks, during the data transmission states, UE is continuously listening to the downlink control channel</a:t>
            </a:r>
          </a:p>
          <a:p>
            <a:endParaRPr lang="en-US" sz="1100" baseline="0" dirty="0" smtClean="0"/>
          </a:p>
          <a:p>
            <a:endParaRPr lang="en-US" altLang="zh-CN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685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look at DRX with a microscope.</a:t>
            </a:r>
          </a:p>
          <a:p>
            <a:r>
              <a:rPr lang="en-US" dirty="0" smtClean="0"/>
              <a:t>DRX is periodic and each DRX cycle consists</a:t>
            </a:r>
            <a:r>
              <a:rPr lang="en-US" baseline="0" dirty="0" smtClean="0"/>
              <a:t> of</a:t>
            </a:r>
          </a:p>
          <a:p>
            <a:endParaRPr lang="en-US" baseline="0" dirty="0" smtClean="0"/>
          </a:p>
          <a:p>
            <a:r>
              <a:rPr lang="en-US" baseline="0" dirty="0" smtClean="0"/>
              <a:t>‘On Duration’ during which UE monitors the downlink control channel</a:t>
            </a:r>
          </a:p>
          <a:p>
            <a:r>
              <a:rPr lang="en-US" baseline="0" dirty="0" smtClean="0"/>
              <a:t>‘</a:t>
            </a:r>
            <a:r>
              <a:rPr lang="en-US" sz="1200" dirty="0" smtClean="0"/>
              <a:t>Off Duration</a:t>
            </a:r>
            <a:r>
              <a:rPr lang="en-US" baseline="0" dirty="0" smtClean="0"/>
              <a:t>’ during which UE can sleep and skip the reception of downlink channel for battery saving purpose.</a:t>
            </a:r>
          </a:p>
          <a:p>
            <a:r>
              <a:rPr lang="en-US" baseline="0" dirty="0" smtClean="0"/>
              <a:t>The On Duration is typically much smaller than the Off Duration so as to make effective energy saving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start from the red dots where the UE starts transferring data.</a:t>
            </a:r>
          </a:p>
          <a:p>
            <a:r>
              <a:rPr lang="en-US" baseline="0" dirty="0" smtClean="0"/>
              <a:t>Every time a packet is sent or received, the continuous reception inactivity timer Ti is started.</a:t>
            </a:r>
          </a:p>
          <a:p>
            <a:r>
              <a:rPr lang="en-US" baseline="0" dirty="0" smtClean="0"/>
              <a:t>And when Ti expires, UE starts short DRX.</a:t>
            </a:r>
          </a:p>
          <a:p>
            <a:r>
              <a:rPr lang="en-US" baseline="0" dirty="0" smtClean="0"/>
              <a:t>Then  the short DRX inactivity timer Tis starts and when Tis expires without seeing any data, long DRX </a:t>
            </a:r>
            <a:r>
              <a:rPr lang="en-US" baseline="0" smtClean="0"/>
              <a:t>starts.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602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T_pro</a:t>
            </a:r>
            <a:r>
              <a:rPr lang="en-US" dirty="0" smtClean="0"/>
              <a:t>, have another slide showing all numbers</a:t>
            </a:r>
          </a:p>
          <a:p>
            <a:endParaRPr lang="en-US" dirty="0" smtClean="0"/>
          </a:p>
          <a:p>
            <a:r>
              <a:rPr lang="en-US" dirty="0" smtClean="0"/>
              <a:t>Each time data is</a:t>
            </a:r>
            <a:r>
              <a:rPr lang="en-US" baseline="0" dirty="0" smtClean="0"/>
              <a:t> sent/received Ti and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 are reset, Tis is when Short DRX starts, Ti + Tis &lt;&lt; </a:t>
            </a:r>
            <a:r>
              <a:rPr lang="en-US" baseline="0" dirty="0" err="1" smtClean="0"/>
              <a:t>Ttail</a:t>
            </a:r>
            <a:r>
              <a:rPr lang="en-US" baseline="0" dirty="0" smtClean="0"/>
              <a:t>, animation to show how Timers are set (only appear after started)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890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figure</a:t>
            </a:r>
            <a:r>
              <a:rPr lang="en-US" baseline="0" dirty="0" smtClean="0"/>
              <a:t> is a zoom-in view of the power traces in RRC_CONNECTED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observe an obvious periodic behavior of DRX and around every 40ms</a:t>
            </a:r>
          </a:p>
          <a:p>
            <a:r>
              <a:rPr lang="en-US" baseline="0" dirty="0" smtClean="0"/>
              <a:t>UE wakes up to check the downlink control channel for a very short period and goes back to sleep again.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point to the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6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measure the LTE power model with our test device and Monsoon power meter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And we take the average with repeated samples.</a:t>
            </a:r>
          </a:p>
          <a:p>
            <a:r>
              <a:rPr lang="en-US" baseline="0" dirty="0" smtClean="0"/>
              <a:t>All the energy are measured with screen turned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</a:t>
            </a:r>
            <a:r>
              <a:rPr lang="en-US" baseline="0" dirty="0" smtClean="0"/>
              <a:t> common value for 3G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reference</a:t>
            </a:r>
            <a:r>
              <a:rPr lang="en-US" baseline="0" dirty="0" smtClean="0"/>
              <a:t> for comparison, we measure the power level when the device is doing nothing but with the screen 100% on.</a:t>
            </a:r>
          </a:p>
          <a:p>
            <a:r>
              <a:rPr lang="en-US" baseline="0" dirty="0" smtClean="0"/>
              <a:t>The power level is around 850 </a:t>
            </a:r>
            <a:r>
              <a:rPr lang="en-US" baseline="0" dirty="0" err="1" smtClean="0"/>
              <a:t>mW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DRX on duration, the power level is even higher,</a:t>
            </a:r>
            <a:r>
              <a:rPr lang="en-US" baseline="0" dirty="0" smtClean="0"/>
              <a:t> up to 1680mW.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make two interesting</a:t>
            </a:r>
            <a:r>
              <a:rPr lang="en-US" baseline="0" dirty="0" smtClean="0"/>
              <a:t> observations out of this table.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notice that the DRX on duration has a higher power level than that of the off duration and </a:t>
            </a:r>
          </a:p>
          <a:p>
            <a:r>
              <a:rPr lang="en-US" baseline="0" dirty="0" smtClean="0"/>
              <a:t>The gap between on and off is 620mW. This large gap allows the DRX to save 36% energy in RRC_CONNECTED state.</a:t>
            </a:r>
          </a:p>
          <a:p>
            <a:r>
              <a:rPr lang="en-US" baseline="0" dirty="0" smtClean="0"/>
              <a:t>So DRX is effective.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both on and off durations in the DRX cycle of RRC_CONNECTED, have high power levels.</a:t>
            </a:r>
          </a:p>
          <a:p>
            <a:r>
              <a:rPr lang="en-US" baseline="0" dirty="0" smtClean="0"/>
              <a:t>So even though DRX helps save significant amount of energy, LTE still has high energy consumption in RRC_CONNECTED state.</a:t>
            </a:r>
            <a:endParaRPr lang="en-US" dirty="0" smtClean="0"/>
          </a:p>
          <a:p>
            <a:r>
              <a:rPr lang="en-US" baseline="0" dirty="0" smtClean="0"/>
              <a:t>This observation suggests that the high-power tail might still be a key source of energy inefficiency of LTE network as it is in 3G network.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91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comparison</a:t>
            </a:r>
            <a:r>
              <a:rPr lang="en-US" baseline="0" dirty="0" smtClean="0"/>
              <a:t> between WiFi and LTE’s absolute power levels.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in this slide is not general, because WiFi has &lt; 6Mbps.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remove this figure.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Add back this slides, remove the figure, put numbers.</a:t>
            </a:r>
          </a:p>
          <a:p>
            <a:r>
              <a:rPr lang="en-US" baseline="0" dirty="0" smtClean="0"/>
              <a:t>Useful for bundle the data 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2458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approach we took for such comparison is the user trace based simulation analysis.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data set we have is collected from 20 volunteer smartphone users for 5 months.</a:t>
            </a:r>
          </a:p>
          <a:p>
            <a:r>
              <a:rPr lang="en-US" baseline="0" dirty="0" smtClean="0"/>
              <a:t>It contains packet traces with full payload.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feed these traces into our network model simulator which simulates RRC state transitions</a:t>
            </a:r>
          </a:p>
          <a:p>
            <a:r>
              <a:rPr lang="en-US" baseline="0" dirty="0" smtClean="0"/>
              <a:t> and power model simulator which is used to calculate energy usage based on the different network states.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approach is not perfect since it is inherently challenging to replay user behaviors in different networks, especially when remote entities have been involved.</a:t>
            </a:r>
          </a:p>
          <a:p>
            <a:r>
              <a:rPr lang="en-US" baseline="0" dirty="0" smtClean="0"/>
              <a:t>However, we believe that this approach provides a representative comparison for the energy efficiency of different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9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first compare the total energy usage of all user traces.</a:t>
            </a:r>
          </a:p>
          <a:p>
            <a:r>
              <a:rPr lang="en-US" baseline="0" dirty="0" smtClean="0"/>
              <a:t>In this figure, blue bars represent the energy ratio of LTE and WiFi</a:t>
            </a:r>
          </a:p>
          <a:p>
            <a:r>
              <a:rPr lang="en-US" baseline="0" dirty="0" smtClean="0"/>
              <a:t>And red bars represent the energy ratio of 3G and WiFi.</a:t>
            </a:r>
          </a:p>
          <a:p>
            <a:r>
              <a:rPr lang="en-US" baseline="0" dirty="0" smtClean="0"/>
              <a:t>In aggregate, we observe that LTE consumes up to 23 times the energy of WiFi, while 3G is 15 times of WiFi.</a:t>
            </a:r>
          </a:p>
          <a:p>
            <a:r>
              <a:rPr lang="en-US" baseline="0" dirty="0" smtClean="0"/>
              <a:t>Across users, the ratio changes, but the overall pattern is consistent for all users.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04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 tradeoff: </a:t>
            </a:r>
            <a:r>
              <a:rPr lang="en-US" dirty="0" err="1" smtClean="0"/>
              <a:t>jailbroken</a:t>
            </a:r>
            <a:r>
              <a:rPr lang="en-US" dirty="0" smtClean="0"/>
              <a:t> / user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 because </a:t>
            </a:r>
            <a:r>
              <a:rPr lang="en-US" sz="1200" dirty="0" smtClean="0"/>
              <a:t>various factors have joint impact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132</a:t>
            </a:fld>
            <a:endParaRPr 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 our solutions</a:t>
            </a:r>
          </a:p>
          <a:p>
            <a:r>
              <a:rPr lang="en-US" dirty="0" smtClean="0"/>
              <a:t>each of which</a:t>
            </a:r>
            <a:r>
              <a:rPr lang="en-US" baseline="0" dirty="0" smtClean="0"/>
              <a:t> solves one problem in the problem statement</a:t>
            </a:r>
          </a:p>
          <a:p>
            <a:endParaRPr lang="en-US" baseline="0" dirty="0" smtClean="0"/>
          </a:p>
          <a:p>
            <a:r>
              <a:rPr lang="en-US" dirty="0" smtClean="0"/>
              <a:t>assume </a:t>
            </a:r>
            <a:r>
              <a:rPr lang="en-US" dirty="0" err="1" smtClean="0"/>
              <a:t>WiFi's</a:t>
            </a:r>
            <a:r>
              <a:rPr lang="en-US" dirty="0" smtClean="0"/>
              <a:t> performance is predictable due to a lack of contention.</a:t>
            </a:r>
          </a:p>
          <a:p>
            <a:r>
              <a:rPr lang="en-US" dirty="0" smtClean="0"/>
              <a:t>WiFi has higher performance so you can create bottlenecks to emulate 3G.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DNS lookup time – local DNS server lookup time</a:t>
            </a:r>
          </a:p>
          <a:p>
            <a:pPr lvl="1"/>
            <a:r>
              <a:rPr lang="en-US" dirty="0" smtClean="0"/>
              <a:t>TCP handshake time - RTT</a:t>
            </a:r>
          </a:p>
          <a:p>
            <a:pPr lvl="1"/>
            <a:r>
              <a:rPr lang="en-US" dirty="0" smtClean="0"/>
              <a:t>TCP idling time - client execution time</a:t>
            </a:r>
          </a:p>
          <a:p>
            <a:pPr lvl="1"/>
            <a:r>
              <a:rPr lang="en-US" dirty="0" smtClean="0"/>
              <a:t>TCP transfer time - network performance &amp; server delay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I came here, I was in New York City where I see many LTE advertisements saying super super fast speed, revolutions, </a:t>
            </a:r>
            <a:r>
              <a:rPr lang="en-US" baseline="0" dirty="0" err="1" smtClean="0"/>
              <a:t>blabla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So what is LTE? Let me first give you a brief introduction. </a:t>
            </a:r>
          </a:p>
          <a:p>
            <a:r>
              <a:rPr lang="en-US" baseline="0" dirty="0" smtClean="0"/>
              <a:t>LTE stands for Long Term Evolution. Back in 2004, 4G LTE is initiated by 3GPP.</a:t>
            </a:r>
          </a:p>
          <a:p>
            <a:r>
              <a:rPr lang="en-US" baseline="0" dirty="0" smtClean="0"/>
              <a:t>The design goal for LTE is quite promising, with 100Mbps downlink, 50Mbps uplink and &lt;5ms user-plane latency.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2009, LTE has entered commercial markets and now available in more than 10 countries, with more countries ongoing or planned.</a:t>
            </a:r>
          </a:p>
          <a:p>
            <a:r>
              <a:rPr lang="en-US" baseline="0" dirty="0" smtClean="0"/>
              <a:t>It is anticipated to become the first truly global mobile phone standard and is a future trend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==================================</a:t>
            </a:r>
          </a:p>
          <a:p>
            <a:r>
              <a:rPr lang="en-US" dirty="0" smtClean="0"/>
              <a:t>Since LTE is the natural upgrade path for carriers with 3G</a:t>
            </a:r>
            <a:r>
              <a:rPr lang="en-US" baseline="0" dirty="0" smtClean="0"/>
              <a:t> </a:t>
            </a:r>
            <a:r>
              <a:rPr lang="en-US" dirty="0" smtClean="0"/>
              <a:t>networks, 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review some of the important lessons we learnt from 3G UMTS networks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3G network, the network maintains a state machine for each UE. UE stands for user equipment or handset.</a:t>
            </a:r>
          </a:p>
          <a:p>
            <a:r>
              <a:rPr lang="en-US" baseline="0" dirty="0" smtClean="0"/>
              <a:t>The network stays synchronized with UE for state transitions.</a:t>
            </a:r>
          </a:p>
          <a:p>
            <a:r>
              <a:rPr lang="en-US" baseline="0" dirty="0" smtClean="0"/>
              <a:t>This state machine is called Radio Resource Control state machine, or RRC state machine.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 It is very important in determining the radio resource allocation and management.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The application traffic patterns would trigger state transitions, and the individual RRC states also determine the instant power consumption level for UE and user experience</a:t>
            </a:r>
          </a:p>
          <a:p>
            <a:r>
              <a:rPr lang="en-US" baseline="0" dirty="0" smtClean="0"/>
              <a:t>3 The state transitions, especially state promotions from the idle state to high-power state, could incur overhead in energy, delay and signaling.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C1E7F-2EBE-8C44-BCC6-B9D1BC8EB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07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Talk about</a:t>
            </a:r>
            <a:r>
              <a:rPr lang="en-US" altLang="zh-CN" baseline="0" dirty="0" smtClean="0"/>
              <a:t> the carrier and devices used for controlled experiments	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 URLs include mail, search engines, social networks, maps.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79606-3ED0-894A-B292-D918DCB4FB28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study the screen-off traffic, we use a data set …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When we first got the data set, we are curious how many packets are generated during the screen-off</a:t>
            </a:r>
            <a:r>
              <a:rPr lang="en-US" baseline="0" dirty="0" smtClean="0"/>
              <a:t>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999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understand the energy and signaling impact of network traffic, we review the Radio resource control state machines in cellular networks, or RRC state machines.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resource</a:t>
            </a:r>
            <a:r>
              <a:rPr lang="en-US" baseline="0" dirty="0" smtClean="0"/>
              <a:t> control state machine is important in determining cellular radio resource usage and UE energy consumption.</a:t>
            </a:r>
          </a:p>
          <a:p>
            <a:endParaRPr lang="en-US" dirty="0" smtClean="0"/>
          </a:p>
          <a:p>
            <a:r>
              <a:rPr lang="en-US" dirty="0" smtClean="0"/>
              <a:t>We need to understand two terms used in this study.</a:t>
            </a:r>
          </a:p>
          <a:p>
            <a:r>
              <a:rPr lang="en-US" dirty="0" smtClean="0"/>
              <a:t>Promotion is …</a:t>
            </a:r>
          </a:p>
          <a:p>
            <a:endParaRPr lang="en-US" dirty="0" smtClean="0"/>
          </a:p>
          <a:p>
            <a:r>
              <a:rPr lang="en-US" dirty="0" smtClean="0"/>
              <a:t>Tail is defined to be the period that</a:t>
            </a:r>
            <a:r>
              <a:rPr lang="en-US" baseline="0" dirty="0" smtClean="0"/>
              <a:t> UE </a:t>
            </a:r>
            <a:r>
              <a:rPr lang="en-US" baseline="0" dirty="0" err="1" smtClean="0"/>
              <a:t>continus</a:t>
            </a:r>
            <a:r>
              <a:rPr lang="en-US" baseline="0" dirty="0" smtClean="0"/>
              <a:t> to stay in the high-power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210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explore which application or progress generates</a:t>
            </a:r>
            <a:r>
              <a:rPr lang="en-US" baseline="0" dirty="0" smtClean="0"/>
              <a:t> most of the screen-off packets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 app names into category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having a large number of packets does not mean a big impact on energy consumption and signaling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471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further investigate the</a:t>
            </a:r>
            <a:r>
              <a:rPr lang="en-US" baseline="0" dirty="0" smtClean="0"/>
              <a:t> e</a:t>
            </a:r>
            <a:r>
              <a:rPr lang="en-US" dirty="0" smtClean="0"/>
              <a:t>nergy impact of top screen-off processes.</a:t>
            </a:r>
          </a:p>
          <a:p>
            <a:endParaRPr lang="en-US" dirty="0" smtClean="0"/>
          </a:p>
          <a:p>
            <a:r>
              <a:rPr lang="en-US" dirty="0" smtClean="0"/>
              <a:t>In the table, red bar represents</a:t>
            </a:r>
            <a:r>
              <a:rPr lang="en-US" baseline="0" dirty="0" smtClean="0"/>
              <a:t> the energy overhead, blue bar represents the burst count.</a:t>
            </a:r>
          </a:p>
          <a:p>
            <a:r>
              <a:rPr lang="en-US" baseline="0" dirty="0" smtClean="0"/>
              <a:t>We can observe clear differences among applications.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classify the applications to be 2 groups, based on their traffic pattern, the scattered group and the gathered group.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Comparing the two groups, we notice that although the total number of packets are comparable, scattered group includes significantly higher number of bursts incurring high energy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these two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the screen-off</a:t>
            </a:r>
            <a:r>
              <a:rPr lang="en-US" baseline="0" dirty="0" smtClean="0"/>
              <a:t> traffic of one social network app consumes 5% of the total energy of applications in both screen-on and screen-off stages.</a:t>
            </a:r>
          </a:p>
          <a:p>
            <a:r>
              <a:rPr lang="en-US" baseline="0" dirty="0" smtClean="0"/>
              <a:t>However, another multimedia streaming app with more screen-off packets consumes only 0.1% of the total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723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 screen-off traffic consumes significant amount of UE energy and radio</a:t>
            </a:r>
            <a:r>
              <a:rPr lang="en-US" baseline="0" dirty="0" smtClean="0"/>
              <a:t> resources,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254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case study, we first study fast dormancy, which is a technique to allow UE to demote to low power state faster by actively notifying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C1D978-99FA-E142-AB1B-2944B301080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757A55-5D86-2E42-9712-4C86579E9BA6}" type="datetime1">
              <a:rPr lang="en-US" smtClean="0"/>
              <a:t>4/18/13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28EF-D07E-5D44-A282-3E017197241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5FB4-7595-E441-88B6-B1EBFA78314E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B7B04-E002-DC41-90F3-B221E3C95DAC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64EFF-C5B2-654A-BA37-EEE9C2280EC9}" type="datetime1">
              <a:rPr lang="en-US" smtClean="0"/>
              <a:t>4/18/13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CD8DE-893F-9C47-BC49-B27480D90C0D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6CC3-6D85-A54B-8C9A-3B9CA31FB77E}" type="datetime1">
              <a:rPr lang="en-US" smtClean="0"/>
              <a:t>4/18/13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5E379-4DAF-9C4B-9337-D50862EEA9AC}" type="datetime1">
              <a:rPr lang="en-US" smtClean="0"/>
              <a:t>4/18/13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7C910-A549-8D47-A76D-9B6440D4545C}" type="datetime1">
              <a:rPr lang="en-US" smtClean="0"/>
              <a:t>4/18/13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6CA7B19-D91E-004B-A7D0-AE378F204569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A99A7B-0C9E-9645-8356-9CDABA208ECB}" type="datetime1">
              <a:rPr lang="en-US" smtClean="0"/>
              <a:t>4/18/13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73BED00A-3FAE-DC45-B389-DCA9E2AA74F0}" type="datetime1">
              <a:rPr lang="en-US" smtClean="0"/>
              <a:t>4/18/13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3" r:id="rId1"/>
    <p:sldLayoutId id="2147484574" r:id="rId2"/>
    <p:sldLayoutId id="2147484575" r:id="rId3"/>
    <p:sldLayoutId id="2147484576" r:id="rId4"/>
    <p:sldLayoutId id="2147484577" r:id="rId5"/>
    <p:sldLayoutId id="2147484578" r:id="rId6"/>
    <p:sldLayoutId id="2147484579" r:id="rId7"/>
    <p:sldLayoutId id="2147484580" r:id="rId8"/>
    <p:sldLayoutId id="2147484581" r:id="rId9"/>
    <p:sldLayoutId id="2147484582" r:id="rId10"/>
    <p:sldLayoutId id="21474845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2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3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biperf/MobiPerf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1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1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9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2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1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chart" Target="../charts/char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chart" Target="../charts/chart8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chart" Target="../charts/chart9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chart" Target="../charts/char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chart" Target="../charts/char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7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1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1293094"/>
            <a:ext cx="9114118" cy="26900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rgbClr val="000090"/>
                </a:solidFill>
              </a:rPr>
              <a:t>Performance and Power </a:t>
            </a:r>
            <a:r>
              <a:rPr lang="en-US" sz="3600" dirty="0" smtClean="0">
                <a:solidFill>
                  <a:srgbClr val="000090"/>
                </a:solidFill>
              </a:rPr>
              <a:t>Characterization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of </a:t>
            </a:r>
            <a:r>
              <a:rPr lang="en-US" sz="3600" dirty="0">
                <a:solidFill>
                  <a:srgbClr val="000090"/>
                </a:solidFill>
              </a:rPr>
              <a:t>Cellular Networks </a:t>
            </a:r>
            <a:r>
              <a:rPr lang="en-US" sz="3600" dirty="0" smtClean="0">
                <a:solidFill>
                  <a:srgbClr val="000090"/>
                </a:solidFill>
              </a:rPr>
              <a:t>and </a:t>
            </a:r>
            <a:br>
              <a:rPr lang="en-US" sz="3600" dirty="0" smtClean="0">
                <a:solidFill>
                  <a:srgbClr val="000090"/>
                </a:solidFill>
              </a:rPr>
            </a:br>
            <a:r>
              <a:rPr lang="en-US" sz="3600" dirty="0" smtClean="0">
                <a:solidFill>
                  <a:srgbClr val="000090"/>
                </a:solidFill>
              </a:rPr>
              <a:t>Mobile </a:t>
            </a:r>
            <a:r>
              <a:rPr lang="en-US" sz="3600" dirty="0">
                <a:solidFill>
                  <a:srgbClr val="000090"/>
                </a:solidFill>
              </a:rPr>
              <a:t>Application </a:t>
            </a:r>
            <a:r>
              <a:rPr lang="en-US" sz="3600" dirty="0" smtClean="0">
                <a:solidFill>
                  <a:srgbClr val="000090"/>
                </a:solidFill>
              </a:rPr>
              <a:t>Optimizations</a:t>
            </a:r>
            <a:br>
              <a:rPr lang="en-US" sz="3600" dirty="0" smtClean="0">
                <a:solidFill>
                  <a:srgbClr val="000090"/>
                </a:solidFill>
              </a:rPr>
            </a:br>
            <a:endParaRPr lang="en-US" sz="3600" dirty="0">
              <a:solidFill>
                <a:srgbClr val="000090"/>
              </a:solidFill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371599" y="4108824"/>
            <a:ext cx="7547636" cy="1529975"/>
          </a:xfrm>
        </p:spPr>
        <p:txBody>
          <a:bodyPr>
            <a:normAutofit/>
          </a:bodyPr>
          <a:lstStyle/>
          <a:p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Candidate</a:t>
            </a:r>
            <a:r>
              <a:rPr lang="en-US" sz="19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9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300" dirty="0" smtClean="0"/>
              <a:t>Junxian Huang</a:t>
            </a:r>
          </a:p>
          <a:p>
            <a:r>
              <a:rPr lang="en-US" sz="1900" dirty="0" smtClean="0">
                <a:solidFill>
                  <a:srgbClr val="7F7F7F"/>
                </a:solidFill>
              </a:rPr>
              <a:t>Advisor</a:t>
            </a:r>
            <a:r>
              <a:rPr lang="en-US" sz="1900" dirty="0" smtClean="0">
                <a:solidFill>
                  <a:srgbClr val="7F7F7F"/>
                </a:solidFill>
              </a:rPr>
              <a:t>:  </a:t>
            </a:r>
            <a:r>
              <a:rPr lang="en-US" sz="2300" dirty="0" smtClean="0"/>
              <a:t>Z</a:t>
            </a:r>
            <a:r>
              <a:rPr lang="en-US" sz="2300" dirty="0" smtClean="0"/>
              <a:t>. Morley Mao</a:t>
            </a:r>
            <a:endParaRPr lang="en-US" sz="23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81123" y="6228008"/>
            <a:ext cx="1665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en-US" altLang="zh-CN" i="1" dirty="0" smtClean="0">
                <a:solidFill>
                  <a:schemeClr val="bg1"/>
                </a:solidFill>
              </a:rPr>
              <a:t>April 25, 2013</a:t>
            </a:r>
            <a:endParaRPr lang="en-US" altLang="zh-CN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84" y="1774292"/>
            <a:ext cx="8793212" cy="461080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433294" y="1158145"/>
            <a:ext cx="9861175" cy="4937760"/>
          </a:xfrm>
        </p:spPr>
        <p:txBody>
          <a:bodyPr>
            <a:normAutofit/>
          </a:bodyPr>
          <a:lstStyle/>
          <a:p>
            <a:pPr lvl="1" algn="ctr">
              <a:buNone/>
            </a:pPr>
            <a:r>
              <a:rPr lang="en-US" sz="2200" b="1" dirty="0" smtClean="0">
                <a:solidFill>
                  <a:srgbClr val="0000FF"/>
                </a:solidFill>
              </a:rPr>
              <a:t>70K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users </a:t>
            </a:r>
            <a:r>
              <a:rPr lang="en-US" sz="2200" b="1" dirty="0" smtClean="0">
                <a:solidFill>
                  <a:srgbClr val="0000FF"/>
                </a:solidFill>
              </a:rPr>
              <a:t>200</a:t>
            </a:r>
            <a:r>
              <a:rPr lang="en-US" sz="2200" b="1" dirty="0" smtClean="0">
                <a:solidFill>
                  <a:srgbClr val="0000FF"/>
                </a:solidFill>
              </a:rPr>
              <a:t>K</a:t>
            </a:r>
            <a:r>
              <a:rPr lang="en-US" sz="2200" b="1" dirty="0" smtClean="0">
                <a:solidFill>
                  <a:srgbClr val="0000FF"/>
                </a:solidFill>
              </a:rPr>
              <a:t>+</a:t>
            </a:r>
            <a:r>
              <a:rPr lang="en-US" sz="2200" dirty="0" smtClean="0"/>
              <a:t> runs </a:t>
            </a:r>
            <a:r>
              <a:rPr lang="en-US" sz="2200" b="1" dirty="0" smtClean="0">
                <a:solidFill>
                  <a:srgbClr val="0000FF"/>
                </a:solidFill>
              </a:rPr>
              <a:t>84</a:t>
            </a:r>
            <a:r>
              <a:rPr lang="en-US" sz="2200" dirty="0" smtClean="0"/>
              <a:t> carriers </a:t>
            </a:r>
            <a:r>
              <a:rPr lang="en-US" sz="2200" b="1" dirty="0" smtClean="0">
                <a:solidFill>
                  <a:srgbClr val="0000FF"/>
                </a:solidFill>
              </a:rPr>
              <a:t>147</a:t>
            </a:r>
            <a:r>
              <a:rPr lang="en-US" sz="2200" dirty="0" smtClean="0"/>
              <a:t> </a:t>
            </a:r>
            <a:r>
              <a:rPr lang="en-US" sz="2200" dirty="0" smtClean="0"/>
              <a:t>countries</a:t>
            </a:r>
            <a:endParaRPr lang="en-US" sz="2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69028"/>
            <a:ext cx="8555832" cy="7266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Coverage of MobiPerf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369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sthop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the first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864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g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Ping to end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0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ime_down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492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of day effect on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004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rl10.eps"/>
          <p:cNvPicPr>
            <a:picLocks noGrp="1" noChangeAspect="1"/>
          </p:cNvPicPr>
          <p:nvPr>
            <p:ph idx="1"/>
          </p:nvPr>
        </p:nvPicPr>
        <p:blipFill>
          <a:blip r:embed="rId3"/>
          <a:srcRect l="708" r="708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website page load time break down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0688" y="5830658"/>
            <a:ext cx="3437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m.ebay.com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82224" y="1384127"/>
            <a:ext cx="1853397" cy="656231"/>
          </a:xfrm>
          <a:prstGeom prst="wedgeRoundRectCallout">
            <a:avLst>
              <a:gd name="adj1" fmla="val -79850"/>
              <a:gd name="adj2" fmla="val 10016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83989" y="1384127"/>
            <a:ext cx="1853397" cy="656232"/>
          </a:xfrm>
          <a:prstGeom prst="wedgeRoundRectCallout">
            <a:avLst>
              <a:gd name="adj1" fmla="val 36879"/>
              <a:gd name="adj2" fmla="val 10028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rot="16200000" flipH="1">
            <a:off x="3569750" y="3276105"/>
            <a:ext cx="2662000" cy="676700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782864" y="2514007"/>
            <a:ext cx="3192953" cy="617856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Content-rich website page load time break down</a:t>
            </a:r>
            <a:endParaRPr lang="en-US" dirty="0"/>
          </a:p>
        </p:txBody>
      </p:sp>
      <p:pic>
        <p:nvPicPr>
          <p:cNvPr id="5" name="Picture 4" descr="url19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5" y="2276797"/>
            <a:ext cx="7432001" cy="40293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48946" y="6232930"/>
            <a:ext cx="328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http://</a:t>
            </a:r>
            <a:r>
              <a:rPr lang="en-US" b="1" dirty="0" err="1" smtClean="0">
                <a:solidFill>
                  <a:srgbClr val="0000FF"/>
                </a:solidFill>
              </a:rPr>
              <a:t>mapquest.com</a:t>
            </a:r>
            <a:endParaRPr lang="en-US" b="1" dirty="0" smtClean="0">
              <a:solidFill>
                <a:srgbClr val="0000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881791" y="1620566"/>
            <a:ext cx="1853397" cy="656231"/>
          </a:xfrm>
          <a:prstGeom prst="wedgeRoundRectCallout">
            <a:avLst>
              <a:gd name="adj1" fmla="val -48881"/>
              <a:gd name="adj2" fmla="val 124358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02377" y="1620566"/>
            <a:ext cx="1853397" cy="656232"/>
          </a:xfrm>
          <a:prstGeom prst="wedgeRoundRectCallout">
            <a:avLst>
              <a:gd name="adj1" fmla="val 64554"/>
              <a:gd name="adj2" fmla="val 13005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233137" y="2751923"/>
            <a:ext cx="2637580" cy="2625657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3893616" y="2868074"/>
            <a:ext cx="594360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955774" y="3460070"/>
            <a:ext cx="850392" cy="232009"/>
          </a:xfrm>
          <a:prstGeom prst="roundRect">
            <a:avLst/>
          </a:prstGeom>
          <a:solidFill>
            <a:schemeClr val="bg2">
              <a:alpha val="28000"/>
            </a:scheme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7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389792"/>
            <a:ext cx="8229600" cy="47316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Web browsing performance </a:t>
            </a:r>
            <a:r>
              <a:rPr lang="en-US" altLang="zh-CN" dirty="0" smtClean="0"/>
              <a:t>factors</a:t>
            </a:r>
          </a:p>
          <a:p>
            <a:pPr lvl="1"/>
            <a:r>
              <a:rPr lang="en-US" altLang="zh-CN" dirty="0" smtClean="0"/>
              <a:t>Bottlenecks</a:t>
            </a:r>
          </a:p>
          <a:p>
            <a:pPr lvl="2"/>
            <a:r>
              <a:rPr lang="en-US" dirty="0" smtClean="0"/>
              <a:t>Client execution &amp; network download</a:t>
            </a:r>
          </a:p>
          <a:p>
            <a:pPr lvl="1"/>
            <a:r>
              <a:rPr lang="en-US" dirty="0" smtClean="0"/>
              <a:t>Non-bottlenecks</a:t>
            </a:r>
          </a:p>
          <a:p>
            <a:pPr lvl="2"/>
            <a:r>
              <a:rPr lang="en-US" dirty="0" smtClean="0"/>
              <a:t>DNS lookup &amp; TCP handshake time</a:t>
            </a:r>
          </a:p>
          <a:p>
            <a:r>
              <a:rPr lang="en-US" dirty="0" smtClean="0"/>
              <a:t>Appropriately increasing concurrency improves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improvement when the default limit on smartphone browser is removed</a:t>
            </a:r>
            <a:endParaRPr lang="en-US" dirty="0" smtClean="0"/>
          </a:p>
          <a:p>
            <a:r>
              <a:rPr lang="en-US" dirty="0" smtClean="0"/>
              <a:t>Compression helps improve performance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30%</a:t>
            </a:r>
            <a:r>
              <a:rPr lang="en-US" sz="2000" dirty="0" smtClean="0"/>
              <a:t> speedup for iPhone when RTT is 800ms</a:t>
            </a:r>
            <a:endParaRPr lang="en-US" dirty="0" smtClean="0"/>
          </a:p>
          <a:p>
            <a:r>
              <a:rPr lang="en-US" dirty="0" smtClean="0"/>
              <a:t>Content customization is important</a:t>
            </a:r>
          </a:p>
          <a:p>
            <a:pPr lvl="1"/>
            <a:r>
              <a:rPr lang="en-US" sz="2000" dirty="0" smtClean="0"/>
              <a:t>Increase performance by </a:t>
            </a:r>
            <a:r>
              <a:rPr lang="en-US" sz="2000" dirty="0" smtClean="0">
                <a:solidFill>
                  <a:srgbClr val="0000FF"/>
                </a:solidFill>
              </a:rPr>
              <a:t>20%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Observations of web browsing performance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0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3850"/>
            <a:ext cx="8229600" cy="41388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From 2009 to 2012, smartphones have significantly improved JavaScript execution speed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95" y="0"/>
            <a:ext cx="9044105" cy="141763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JavaScript execution comparison (</a:t>
            </a:r>
            <a:r>
              <a:rPr lang="en-US" altLang="zh-CN" sz="3600" dirty="0" smtClean="0"/>
              <a:t>2012)</a:t>
            </a:r>
            <a:endParaRPr lang="en-US" sz="3600" dirty="0"/>
          </a:p>
        </p:txBody>
      </p:sp>
      <p:pic>
        <p:nvPicPr>
          <p:cNvPr id="4" name="Picture 3" descr="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348" y="2438405"/>
            <a:ext cx="6841837" cy="39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Improve JavaScript execution speed on smartphones</a:t>
            </a:r>
          </a:p>
          <a:p>
            <a:pPr lvl="2"/>
            <a:r>
              <a:rPr lang="en-US" dirty="0" smtClean="0"/>
              <a:t>CPU speed improvement</a:t>
            </a:r>
          </a:p>
          <a:p>
            <a:pPr lvl="2"/>
            <a:r>
              <a:rPr lang="en-US" dirty="0" smtClean="0"/>
              <a:t>Browser software optimization</a:t>
            </a:r>
          </a:p>
          <a:p>
            <a:r>
              <a:rPr lang="en-US" dirty="0" smtClean="0"/>
              <a:t>Network transfer</a:t>
            </a:r>
          </a:p>
          <a:p>
            <a:pPr lvl="1"/>
            <a:r>
              <a:rPr lang="en-US" dirty="0" smtClean="0"/>
              <a:t>Appropriately increase parallel TCP connections</a:t>
            </a:r>
          </a:p>
          <a:p>
            <a:r>
              <a:rPr lang="en-US" dirty="0" smtClean="0"/>
              <a:t>Server configuration &amp; content customization</a:t>
            </a:r>
          </a:p>
          <a:p>
            <a:pPr lvl="1"/>
            <a:r>
              <a:rPr lang="en-US" dirty="0" smtClean="0"/>
              <a:t>Compress contents before transfer</a:t>
            </a:r>
          </a:p>
          <a:p>
            <a:pPr lvl="1"/>
            <a:r>
              <a:rPr lang="en-US" dirty="0" smtClean="0"/>
              <a:t>Add data URL scheme support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Implications for improving web browsing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8595"/>
            <a:ext cx="8229600" cy="3960404"/>
          </a:xfrm>
        </p:spPr>
        <p:txBody>
          <a:bodyPr>
            <a:normAutofit/>
          </a:bodyPr>
          <a:lstStyle/>
          <a:p>
            <a:r>
              <a:rPr lang="en-US" dirty="0" smtClean="0"/>
              <a:t>Studied </a:t>
            </a:r>
            <a:r>
              <a:rPr lang="en-US" dirty="0"/>
              <a:t>5 web-based </a:t>
            </a:r>
            <a:r>
              <a:rPr lang="en-US" dirty="0" smtClean="0"/>
              <a:t>apps</a:t>
            </a:r>
          </a:p>
          <a:p>
            <a:r>
              <a:rPr lang="en-US" dirty="0" smtClean="0"/>
              <a:t>LTE has comparable page loading time as WiFi, with 3G lagging behind</a:t>
            </a:r>
          </a:p>
          <a:p>
            <a:r>
              <a:rPr lang="en-US" dirty="0" smtClean="0"/>
              <a:t>CPU usage for LTE/WiFi is between </a:t>
            </a:r>
            <a:r>
              <a:rPr lang="en-US" dirty="0"/>
              <a:t>8</a:t>
            </a:r>
            <a:r>
              <a:rPr lang="en-US" dirty="0" smtClean="0"/>
              <a:t>0% ~ 90% during page loading</a:t>
            </a:r>
            <a:endParaRPr lang="en-US" dirty="0"/>
          </a:p>
          <a:p>
            <a:pPr lvl="1"/>
            <a:r>
              <a:rPr lang="en-US" dirty="0" smtClean="0"/>
              <a:t>Network does not appear to be the </a:t>
            </a:r>
            <a:r>
              <a:rPr lang="en-US" dirty="0" smtClean="0"/>
              <a:t>bottleneck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21112"/>
          </a:xfrm>
        </p:spPr>
        <p:txBody>
          <a:bodyPr/>
          <a:lstStyle/>
          <a:p>
            <a:r>
              <a:rPr lang="en-US" dirty="0" smtClean="0"/>
              <a:t>App case study in LTE networks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37303" y="1735735"/>
            <a:ext cx="6408647" cy="39855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In LTE networks, applications should more aggressively burst traffic to make more efficient use of the bandwidth given the high energy overhead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570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2"/>
              </a:rPr>
              <a:t>https://github.com/Mobiperf/</a:t>
            </a:r>
            <a:r>
              <a:rPr lang="en-US" dirty="0" smtClean="0">
                <a:hlinkClick r:id="rId2"/>
              </a:rPr>
              <a:t>MobiPerf</a:t>
            </a:r>
            <a:endParaRPr lang="en-US" dirty="0" smtClean="0"/>
          </a:p>
          <a:p>
            <a:pPr lvl="1"/>
            <a:r>
              <a:rPr lang="en-US" dirty="0" smtClean="0"/>
              <a:t>Other researchers can easily add modular measurement tasks into MobiPerf tool</a:t>
            </a:r>
          </a:p>
          <a:p>
            <a:r>
              <a:rPr lang="en-US" dirty="0" smtClean="0"/>
              <a:t>Open data</a:t>
            </a:r>
          </a:p>
          <a:p>
            <a:pPr lvl="1"/>
            <a:r>
              <a:rPr lang="en-US" dirty="0" err="1"/>
              <a:t>gs</a:t>
            </a:r>
            <a:r>
              <a:rPr lang="en-US" dirty="0"/>
              <a:t>://</a:t>
            </a:r>
            <a:r>
              <a:rPr lang="en-US" dirty="0" err="1" smtClean="0"/>
              <a:t>openmobiledata_public</a:t>
            </a:r>
            <a:r>
              <a:rPr lang="en-US" dirty="0" smtClean="0"/>
              <a:t> (Google storage)</a:t>
            </a:r>
          </a:p>
          <a:p>
            <a:r>
              <a:rPr lang="en-US" dirty="0" smtClean="0"/>
              <a:t>Recognition</a:t>
            </a:r>
          </a:p>
          <a:p>
            <a:pPr lvl="1"/>
            <a:r>
              <a:rPr lang="en-US" dirty="0"/>
              <a:t>2011, </a:t>
            </a:r>
            <a:r>
              <a:rPr lang="en-US" i="1" dirty="0" smtClean="0">
                <a:solidFill>
                  <a:srgbClr val="0000FF"/>
                </a:solidFill>
              </a:rPr>
              <a:t>People's </a:t>
            </a:r>
            <a:r>
              <a:rPr lang="en-US" i="1" dirty="0">
                <a:solidFill>
                  <a:srgbClr val="0000FF"/>
                </a:solidFill>
              </a:rPr>
              <a:t>Choice Award</a:t>
            </a:r>
            <a:r>
              <a:rPr lang="en-US" dirty="0"/>
              <a:t> and </a:t>
            </a:r>
            <a:r>
              <a:rPr lang="en-US" i="1" dirty="0">
                <a:solidFill>
                  <a:srgbClr val="0000FF"/>
                </a:solidFill>
              </a:rPr>
              <a:t>Open Internet App Reward</a:t>
            </a:r>
            <a:r>
              <a:rPr lang="en-US" dirty="0"/>
              <a:t> in the </a:t>
            </a:r>
            <a:r>
              <a:rPr lang="en-US" b="1" i="1" dirty="0"/>
              <a:t>FCC Open Internet Apps </a:t>
            </a:r>
            <a:r>
              <a:rPr lang="en-US" b="1" i="1" dirty="0" smtClean="0"/>
              <a:t>Challenge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MobiPerf benefits the research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5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 users: what </a:t>
            </a:r>
            <a:r>
              <a:rPr lang="en-US" dirty="0"/>
              <a:t>is the </a:t>
            </a:r>
            <a:r>
              <a:rPr lang="en-US" dirty="0" smtClean="0"/>
              <a:t>end </a:t>
            </a:r>
            <a:r>
              <a:rPr lang="en-US" dirty="0"/>
              <a:t>performance?</a:t>
            </a:r>
          </a:p>
          <a:p>
            <a:pPr lvl="1"/>
            <a:r>
              <a:rPr lang="en-US" dirty="0"/>
              <a:t>Network performance, such as RTT and throughput, how it compares with WiFi, 3G and WiMAX, etc.</a:t>
            </a:r>
          </a:p>
          <a:p>
            <a:pPr lvl="1"/>
            <a:r>
              <a:rPr lang="en-US" dirty="0"/>
              <a:t>Energy efficiency affecting battery life, is LTE more power efficient than 3G or WiFi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To ISPs: what </a:t>
            </a:r>
            <a:r>
              <a:rPr lang="en-US" dirty="0"/>
              <a:t>is the impact of configuring LTE-related parameters on UE power saving, and delay/signaling overhead?</a:t>
            </a:r>
          </a:p>
          <a:p>
            <a:r>
              <a:rPr lang="en-US" dirty="0" smtClean="0"/>
              <a:t>To OS/application developers: what </a:t>
            </a:r>
            <a:r>
              <a:rPr lang="en-US" dirty="0"/>
              <a:t>is the performance bottleneck </a:t>
            </a:r>
            <a:r>
              <a:rPr lang="en-US" dirty="0" smtClean="0"/>
              <a:t>of applications </a:t>
            </a:r>
            <a:r>
              <a:rPr lang="en-US" dirty="0"/>
              <a:t>in LTE </a:t>
            </a:r>
            <a:r>
              <a:rPr lang="en-US" dirty="0" smtClean="0"/>
              <a:t>network, CPU or network speed?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questions about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00346" y="2166645"/>
            <a:ext cx="6758773" cy="233095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DRX: Discontinuous Reception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 smtClean="0"/>
              <a:t>Listens to downlink channel periodically for a short duration and sleeps for the rest time to save energy at the cost of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526535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6" y="1591733"/>
            <a:ext cx="8345714" cy="501589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In LTE 4G, </a:t>
            </a:r>
            <a:r>
              <a:rPr lang="en-US" altLang="zh-CN" sz="2800" dirty="0"/>
              <a:t>DRX </a:t>
            </a:r>
            <a:r>
              <a:rPr lang="en-US" altLang="zh-CN" sz="2800" dirty="0" smtClean="0"/>
              <a:t>makes UE </a:t>
            </a:r>
            <a:r>
              <a:rPr lang="en-US" altLang="zh-CN" sz="2800" b="1" i="1" dirty="0" smtClean="0"/>
              <a:t>micro-sleep periodically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in the RRC_CONNECTED state</a:t>
            </a:r>
          </a:p>
          <a:p>
            <a:pPr lvl="1"/>
            <a:r>
              <a:rPr lang="en-US" altLang="zh-CN" sz="2400" dirty="0" smtClean="0"/>
              <a:t>Short DRX</a:t>
            </a:r>
          </a:p>
          <a:p>
            <a:pPr lvl="1"/>
            <a:r>
              <a:rPr lang="en-US" altLang="zh-CN" sz="2400" dirty="0" smtClean="0"/>
              <a:t>Long DRX</a:t>
            </a:r>
          </a:p>
          <a:p>
            <a:r>
              <a:rPr lang="en-US" altLang="zh-CN" sz="2800" dirty="0" smtClean="0"/>
              <a:t>DRX </a:t>
            </a:r>
            <a:r>
              <a:rPr lang="en-US" altLang="zh-CN" sz="2800" dirty="0"/>
              <a:t>incurs </a:t>
            </a:r>
            <a:r>
              <a:rPr lang="en-US" altLang="zh-CN" sz="2800" dirty="0" smtClean="0"/>
              <a:t>tradeoffs </a:t>
            </a:r>
            <a:r>
              <a:rPr lang="en-US" altLang="zh-CN" sz="2800" dirty="0"/>
              <a:t>between </a:t>
            </a:r>
            <a:r>
              <a:rPr lang="en-US" altLang="zh-CN" sz="2800" dirty="0" smtClean="0"/>
              <a:t>energy usage and </a:t>
            </a:r>
            <a:r>
              <a:rPr lang="en-US" altLang="zh-CN" sz="2800" dirty="0"/>
              <a:t>latency</a:t>
            </a:r>
          </a:p>
          <a:p>
            <a:pPr lvl="1"/>
            <a:r>
              <a:rPr lang="en-US" altLang="zh-CN" sz="2400" dirty="0" smtClean="0"/>
              <a:t>Short DRX – </a:t>
            </a:r>
            <a:r>
              <a:rPr lang="en-US" altLang="zh-CN" sz="2400" i="1" dirty="0" smtClean="0"/>
              <a:t>sleep less and respond faster</a:t>
            </a:r>
          </a:p>
          <a:p>
            <a:pPr lvl="1"/>
            <a:r>
              <a:rPr lang="en-US" altLang="zh-CN" sz="2400" dirty="0" smtClean="0"/>
              <a:t>Long DRX – </a:t>
            </a:r>
            <a:r>
              <a:rPr lang="en-US" altLang="zh-CN" sz="2400" i="1" dirty="0" smtClean="0"/>
              <a:t>sleep more and </a:t>
            </a:r>
            <a:r>
              <a:rPr lang="en-US" altLang="zh-CN" sz="2400" i="1" dirty="0"/>
              <a:t>respond </a:t>
            </a:r>
            <a:r>
              <a:rPr lang="en-US" altLang="zh-CN" sz="2400" i="1" dirty="0" smtClean="0"/>
              <a:t>slower</a:t>
            </a:r>
          </a:p>
          <a:p>
            <a:r>
              <a:rPr lang="en-US" altLang="zh-CN" dirty="0"/>
              <a:t>In </a:t>
            </a:r>
            <a:r>
              <a:rPr lang="en-US" altLang="zh-CN" dirty="0" smtClean="0"/>
              <a:t>contrast, in UMTS </a:t>
            </a:r>
            <a:r>
              <a:rPr lang="en-US" altLang="zh-CN" dirty="0"/>
              <a:t>3G, </a:t>
            </a:r>
            <a:r>
              <a:rPr lang="en-US" altLang="zh-CN" dirty="0" smtClean="0"/>
              <a:t>UE </a:t>
            </a:r>
            <a:r>
              <a:rPr lang="en-US" altLang="zh-CN" dirty="0"/>
              <a:t>is always listening to the downlink control </a:t>
            </a:r>
            <a:r>
              <a:rPr lang="en-US" altLang="zh-CN" dirty="0" smtClean="0"/>
              <a:t>channel in the data transmission states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Discontinuous Reception (DRX): </a:t>
            </a:r>
            <a:br>
              <a:rPr lang="en-US" dirty="0" smtClean="0"/>
            </a:br>
            <a:r>
              <a:rPr lang="en-US" dirty="0" smtClean="0"/>
              <a:t>micro-sleeps for energy saving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588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5911"/>
          </a:xfrm>
        </p:spPr>
        <p:txBody>
          <a:bodyPr>
            <a:normAutofit/>
          </a:bodyPr>
          <a:lstStyle/>
          <a:p>
            <a:r>
              <a:rPr lang="en-US" dirty="0" smtClean="0"/>
              <a:t>DRX in LTE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323" y="604732"/>
            <a:ext cx="8845374" cy="5193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A DRX cycle consists </a:t>
            </a:r>
            <a:r>
              <a:rPr lang="en-US" sz="2800" dirty="0" smtClean="0"/>
              <a:t>of</a:t>
            </a:r>
          </a:p>
          <a:p>
            <a:pPr marL="685800" lvl="1"/>
            <a:r>
              <a:rPr lang="en-US" sz="2200" dirty="0" smtClean="0"/>
              <a:t>‘</a:t>
            </a:r>
            <a:r>
              <a:rPr lang="en-US" sz="2200" dirty="0"/>
              <a:t>On Duration</a:t>
            </a:r>
            <a:r>
              <a:rPr lang="en-US" sz="2200" dirty="0" smtClean="0"/>
              <a:t>’ - UE </a:t>
            </a:r>
            <a:r>
              <a:rPr lang="en-US" sz="2200" dirty="0"/>
              <a:t>monitors the downlink control </a:t>
            </a:r>
            <a:r>
              <a:rPr lang="en-US" sz="2200" dirty="0" smtClean="0"/>
              <a:t>channel (PDCCH)</a:t>
            </a:r>
          </a:p>
          <a:p>
            <a:pPr marL="685800" lvl="1"/>
            <a:r>
              <a:rPr lang="en-US" sz="2200" dirty="0" smtClean="0"/>
              <a:t>‘Off Duration’ - skip reception of downlink channel</a:t>
            </a:r>
          </a:p>
          <a:p>
            <a:pPr marL="285750"/>
            <a:r>
              <a:rPr lang="en-US" sz="2800" dirty="0" smtClean="0"/>
              <a:t>T</a:t>
            </a:r>
            <a:r>
              <a:rPr lang="en-US" sz="2800" baseline="-25000" dirty="0" smtClean="0"/>
              <a:t>i</a:t>
            </a:r>
            <a:r>
              <a:rPr lang="en-US" sz="2800" dirty="0"/>
              <a:t>: Continuous reception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Short DRX</a:t>
            </a:r>
            <a:endParaRPr lang="en-US" sz="2200" dirty="0"/>
          </a:p>
          <a:p>
            <a:pPr marL="285750" indent="-285750"/>
            <a:r>
              <a:rPr lang="en-US" sz="2800" dirty="0"/>
              <a:t>T</a:t>
            </a:r>
            <a:r>
              <a:rPr lang="en-US" sz="2800" baseline="-25000" dirty="0"/>
              <a:t>is</a:t>
            </a:r>
            <a:r>
              <a:rPr lang="en-US" sz="2800" dirty="0"/>
              <a:t>: Short DRX inactivity </a:t>
            </a:r>
            <a:r>
              <a:rPr lang="en-US" sz="2800" dirty="0" smtClean="0"/>
              <a:t>timer</a:t>
            </a:r>
          </a:p>
          <a:p>
            <a:pPr marL="685800" lvl="1"/>
            <a:r>
              <a:rPr lang="en-US" sz="2200" dirty="0" smtClean="0"/>
              <a:t>When to start Long DRX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9842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>
            <a:off x="457199" y="1245810"/>
            <a:ext cx="1469355" cy="1648121"/>
          </a:xfrm>
          <a:prstGeom prst="curvedRightArrow">
            <a:avLst>
              <a:gd name="adj1" fmla="val 49102"/>
              <a:gd name="adj2" fmla="val 56083"/>
              <a:gd name="adj3" fmla="val 228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Send/receive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</a:rPr>
              <a:t> packet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Isosceles Triangle 17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16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 rot="19258938">
            <a:off x="3408342" y="3362108"/>
            <a:ext cx="279012" cy="1540766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Oval 10"/>
          <p:cNvSpPr/>
          <p:nvPr/>
        </p:nvSpPr>
        <p:spPr>
          <a:xfrm>
            <a:off x="984683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Short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 rot="18176863">
            <a:off x="3530918" y="3786168"/>
            <a:ext cx="440212" cy="1546108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81652" y="4507715"/>
            <a:ext cx="3125300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 stops, Tis starts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rot="18299207">
            <a:off x="1345639" y="2598610"/>
            <a:ext cx="1675415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907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7212517" flipV="1">
            <a:off x="1150667" y="2218729"/>
            <a:ext cx="2298094" cy="17053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  <p:sp>
        <p:nvSpPr>
          <p:cNvPr id="14" name="Isosceles Triangle 13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9899834">
            <a:off x="2968999" y="3970500"/>
            <a:ext cx="376936" cy="103585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510980" y="4636135"/>
            <a:ext cx="2526604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Ti, stops Tis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349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306400" y="3582488"/>
            <a:ext cx="1669681" cy="1411633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Long 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93697" y="4761793"/>
            <a:ext cx="2387642" cy="64612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Tis stops</a:t>
            </a:r>
            <a:endParaRPr lang="en-US" altLang="zh-CN" dirty="0"/>
          </a:p>
        </p:txBody>
      </p:sp>
      <p:sp>
        <p:nvSpPr>
          <p:cNvPr id="3" name="Left Arrow 2"/>
          <p:cNvSpPr/>
          <p:nvPr/>
        </p:nvSpPr>
        <p:spPr>
          <a:xfrm flipH="1">
            <a:off x="2357464" y="3519039"/>
            <a:ext cx="1524188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Tis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842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6" b="7656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20065127">
            <a:off x="3107568" y="3304900"/>
            <a:ext cx="354633" cy="1756401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0980" y="4636135"/>
            <a:ext cx="2240511" cy="9715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Ti</a:t>
            </a:r>
            <a:endParaRPr lang="en-US" altLang="zh-CN" dirty="0"/>
          </a:p>
        </p:txBody>
      </p:sp>
      <p:sp>
        <p:nvSpPr>
          <p:cNvPr id="13" name="Oval 12"/>
          <p:cNvSpPr/>
          <p:nvPr/>
        </p:nvSpPr>
        <p:spPr>
          <a:xfrm>
            <a:off x="1812388" y="1455430"/>
            <a:ext cx="2311865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Continuous Reception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3610968">
            <a:off x="2687909" y="2023155"/>
            <a:ext cx="2360361" cy="177563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Send/receive</a:t>
            </a:r>
          </a:p>
          <a:p>
            <a:pPr algn="ctr"/>
            <a:r>
              <a:rPr lang="en-US" sz="2400" b="1" dirty="0" smtClean="0"/>
              <a:t>a packet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213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race_zoom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70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DRX in RRC_CONNECTED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895" y="1255833"/>
            <a:ext cx="8987021" cy="4937760"/>
          </a:xfrm>
        </p:spPr>
        <p:txBody>
          <a:bodyPr>
            <a:normAutofit/>
          </a:bodyPr>
          <a:lstStyle/>
          <a:p>
            <a:r>
              <a:rPr lang="en-US" dirty="0" smtClean="0"/>
              <a:t>3G downlink bandwidth is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&lt; </a:t>
            </a:r>
            <a:r>
              <a:rPr lang="en-US" dirty="0" smtClean="0"/>
              <a:t>1Mbps</a:t>
            </a:r>
          </a:p>
          <a:p>
            <a:r>
              <a:rPr lang="en-US" dirty="0"/>
              <a:t>Common 3G network condition</a:t>
            </a:r>
          </a:p>
          <a:p>
            <a:pPr lvl="1"/>
            <a:r>
              <a:rPr lang="en-US" dirty="0"/>
              <a:t>RTT 400ms and loss rate 0%</a:t>
            </a:r>
          </a:p>
          <a:p>
            <a:r>
              <a:rPr lang="en-US" dirty="0" smtClean="0"/>
              <a:t>Local </a:t>
            </a:r>
            <a:r>
              <a:rPr lang="en-US" dirty="0" smtClean="0"/>
              <a:t>DNS server performance is good</a:t>
            </a:r>
          </a:p>
          <a:p>
            <a:pPr lvl="1"/>
            <a:r>
              <a:rPr lang="en-US" dirty="0" smtClean="0"/>
              <a:t>200 ms comparable to 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</a:p>
          <a:p>
            <a:r>
              <a:rPr lang="en-US" dirty="0" smtClean="0"/>
              <a:t>Carrier network delay dominates end-to-end RTT</a:t>
            </a:r>
          </a:p>
          <a:p>
            <a:pPr lvl="1"/>
            <a:r>
              <a:rPr lang="en-US" dirty="0" smtClean="0"/>
              <a:t>End-end ping close to ping to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smtClean="0"/>
              <a:t>hop</a:t>
            </a:r>
          </a:p>
          <a:p>
            <a:r>
              <a:rPr lang="en-US" dirty="0" smtClean="0"/>
              <a:t>High </a:t>
            </a:r>
            <a:r>
              <a:rPr lang="en-US" dirty="0"/>
              <a:t>variation</a:t>
            </a:r>
          </a:p>
          <a:p>
            <a:pPr lvl="1"/>
            <a:r>
              <a:rPr lang="en-US" dirty="0"/>
              <a:t>Across carriers, and among the same carrier</a:t>
            </a:r>
          </a:p>
          <a:p>
            <a:pPr lvl="1"/>
            <a:r>
              <a:rPr lang="en-US" dirty="0"/>
              <a:t>Within one TCP connection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79" y="274638"/>
            <a:ext cx="87194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Insights </a:t>
            </a:r>
            <a:r>
              <a:rPr lang="en-US" dirty="0" smtClean="0"/>
              <a:t>of 3G network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915"/>
            <a:ext cx="8229600" cy="4525963"/>
          </a:xfrm>
        </p:spPr>
        <p:txBody>
          <a:bodyPr/>
          <a:lstStyle/>
          <a:p>
            <a:r>
              <a:rPr lang="en-US" dirty="0" smtClean="0"/>
              <a:t>LTE uplink one way delay (OWD) is larger than that of downlink</a:t>
            </a:r>
          </a:p>
          <a:p>
            <a:r>
              <a:rPr lang="en-US" dirty="0" smtClean="0"/>
              <a:t>RTT in LTE is more sensitive to packet size than WiFi, mainly due to uplink OWD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4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One way delay and impact of packet size</a:t>
            </a:r>
            <a:endParaRPr lang="en-US" sz="3900" dirty="0"/>
          </a:p>
        </p:txBody>
      </p:sp>
      <p:pic>
        <p:nvPicPr>
          <p:cNvPr id="4" name="Picture 3" descr="len_l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7" y="3206063"/>
            <a:ext cx="6051505" cy="34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7"/>
            <a:ext cx="8229600" cy="727102"/>
          </a:xfrm>
        </p:spPr>
        <p:txBody>
          <a:bodyPr>
            <a:noAutofit/>
          </a:bodyPr>
          <a:lstStyle/>
          <a:p>
            <a:r>
              <a:rPr lang="en-US" dirty="0" smtClean="0"/>
              <a:t>LTE power model Verizon 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" y="1763603"/>
            <a:ext cx="8926306" cy="49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48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27088" y="2867456"/>
            <a:ext cx="1706925" cy="532528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9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Verizon </a:t>
            </a:r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model Verizon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31496" y="3987126"/>
            <a:ext cx="1952722" cy="1439621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11877" y="2038486"/>
            <a:ext cx="6637811" cy="387026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P(on) – P(off) =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620mW</a:t>
            </a:r>
            <a:r>
              <a:rPr lang="en-US" altLang="zh-CN" sz="3200" b="1" dirty="0" smtClean="0"/>
              <a:t>, DRX saves </a:t>
            </a:r>
            <a:r>
              <a:rPr lang="en-US" altLang="zh-CN" sz="3200" b="1" dirty="0" smtClean="0">
                <a:solidFill>
                  <a:srgbClr val="FFFF00"/>
                </a:solidFill>
              </a:rPr>
              <a:t>36%</a:t>
            </a:r>
            <a:r>
              <a:rPr lang="en-US" altLang="zh-CN" sz="3200" b="1" dirty="0" smtClean="0"/>
              <a:t> energy in RRC_CONNECTED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200" b="1" dirty="0" smtClean="0"/>
              <a:t>High power levels in </a:t>
            </a:r>
            <a:r>
              <a:rPr lang="en-US" altLang="zh-CN" sz="3200" b="1" i="1" dirty="0" smtClean="0"/>
              <a:t>both</a:t>
            </a:r>
            <a:r>
              <a:rPr lang="en-US" altLang="zh-CN" sz="3200" b="1" dirty="0" smtClean="0"/>
              <a:t> On and Off durations in the DRX cycle of RRC_CONNECTED</a:t>
            </a:r>
          </a:p>
        </p:txBody>
      </p:sp>
    </p:spTree>
    <p:extLst>
      <p:ext uri="{BB962C8B-B14F-4D97-AF65-F5344CB8AC3E}">
        <p14:creationId xmlns:p14="http://schemas.microsoft.com/office/powerpoint/2010/main" val="119840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724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Uplink/downlink throughput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u</a:t>
            </a:r>
            <a:r>
              <a:rPr lang="en-US" dirty="0" smtClean="0"/>
              <a:t>/t</a:t>
            </a:r>
            <a:r>
              <a:rPr lang="en-US" baseline="-25000" dirty="0" smtClean="0"/>
              <a:t>d </a:t>
            </a:r>
            <a:r>
              <a:rPr lang="en-US" dirty="0" smtClean="0"/>
              <a:t>(Mbps)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07" y="2654962"/>
            <a:ext cx="5066127" cy="796106"/>
          </a:xfrm>
          <a:prstGeom prst="rect">
            <a:avLst/>
          </a:prstGeom>
        </p:spPr>
      </p:pic>
      <p:pic>
        <p:nvPicPr>
          <p:cNvPr id="7" name="Picture 6" descr="Screen Shot 2012-05-24 at 3.56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3464"/>
            <a:ext cx="9144000" cy="1743197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20" y="5066661"/>
            <a:ext cx="4304297" cy="49939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327215" y="5566055"/>
            <a:ext cx="4865252" cy="101746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&lt; 6% error rate for predicting energy usage of 5 real applications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497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For large data transfer with maximum rate, LTE’s energy efficiency is comparable with WiFi, due to LTE’s high downlink throughput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pic>
        <p:nvPicPr>
          <p:cNvPr id="8" name="Picture 7" descr="energy_size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2793807"/>
            <a:ext cx="6937109" cy="399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2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" r="209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(New Jersey)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06590" y="3101612"/>
            <a:ext cx="1673411" cy="603799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52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b="4075"/>
          <a:stretch>
            <a:fillRect/>
          </a:stretch>
        </p:blipFill>
        <p:spPr/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5828"/>
            <a:ext cx="8229600" cy="7559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power model AT&amp;T (Michigan)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23599" y="3237976"/>
            <a:ext cx="1590867" cy="1046756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</a:p>
          <a:p>
            <a:pPr lvl="1"/>
            <a:r>
              <a:rPr lang="en-US" dirty="0" smtClean="0"/>
              <a:t>Collected from 20 volunteer smartphone users for five months, totaling 118GB</a:t>
            </a:r>
          </a:p>
          <a:p>
            <a:pPr lvl="1"/>
            <a:r>
              <a:rPr lang="en-US" dirty="0" smtClean="0"/>
              <a:t>Contains packet traces including full payload</a:t>
            </a:r>
          </a:p>
          <a:p>
            <a:r>
              <a:rPr lang="en-US" dirty="0" smtClean="0"/>
              <a:t>Trace-driven modeling methodology</a:t>
            </a:r>
          </a:p>
          <a:p>
            <a:pPr lvl="1"/>
            <a:r>
              <a:rPr lang="en-US" dirty="0" smtClean="0"/>
              <a:t>Network model simulator</a:t>
            </a:r>
          </a:p>
          <a:p>
            <a:pPr lvl="2"/>
            <a:r>
              <a:rPr lang="en-US" dirty="0" smtClean="0"/>
              <a:t>Simulates network states, such as RRC state transitions</a:t>
            </a:r>
          </a:p>
          <a:p>
            <a:pPr lvl="1"/>
            <a:r>
              <a:rPr lang="en-US" dirty="0" smtClean="0"/>
              <a:t>Power model simulator</a:t>
            </a:r>
          </a:p>
          <a:p>
            <a:pPr lvl="2"/>
            <a:r>
              <a:rPr lang="en-US" dirty="0" smtClean="0"/>
              <a:t>Calculates power usage based on the network states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trace based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t="-496" b="-496"/>
          <a:stretch>
            <a:fillRect/>
          </a:stretch>
        </p:blipFill>
        <p:spPr>
          <a:xfrm>
            <a:off x="1334450" y="2903062"/>
            <a:ext cx="6207265" cy="34137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RTT comparison across carriers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" y="16337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RTT of each carrier has high variation</a:t>
            </a:r>
            <a:endParaRPr lang="en-US" altLang="zh-CN" sz="2600" dirty="0" smtClean="0"/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400ms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selected as a common RTT in 3G networks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91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Total energy usage</a:t>
            </a:r>
          </a:p>
          <a:p>
            <a:pPr lvl="1"/>
            <a:r>
              <a:rPr lang="en-US" dirty="0" smtClean="0"/>
              <a:t>LTE/WiFi ≈ </a:t>
            </a:r>
            <a:r>
              <a:rPr lang="en-US" b="1" dirty="0" smtClean="0">
                <a:solidFill>
                  <a:srgbClr val="FF0000"/>
                </a:solidFill>
              </a:rPr>
              <a:t>23</a:t>
            </a:r>
            <a:r>
              <a:rPr lang="en-US" dirty="0" smtClean="0"/>
              <a:t>          3G/WiFi </a:t>
            </a:r>
            <a:r>
              <a:rPr lang="en-US" dirty="0"/>
              <a:t>≈ </a:t>
            </a:r>
            <a:r>
              <a:rPr lang="en-US" b="1" dirty="0" smtClean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total energy of all user traces via simulation in LTE/3G/WiFi</a:t>
            </a:r>
            <a:endParaRPr lang="en-US" dirty="0"/>
          </a:p>
        </p:txBody>
      </p:sp>
      <p:pic>
        <p:nvPicPr>
          <p:cNvPr id="4" name="Picture 3" descr="energy_ratio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" y="2454255"/>
            <a:ext cx="7105430" cy="440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678266"/>
          </a:xfrm>
        </p:spPr>
        <p:txBody>
          <a:bodyPr/>
          <a:lstStyle/>
          <a:p>
            <a:r>
              <a:rPr lang="en-US" dirty="0" smtClean="0"/>
              <a:t>User coverage vs. collected information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41" y="149412"/>
            <a:ext cx="8417859" cy="126822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Design tradeoff in smartphone measurement</a:t>
            </a:r>
            <a:endParaRPr lang="en-US" sz="40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74658" y="5490441"/>
            <a:ext cx="4887918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868459" y="4348703"/>
            <a:ext cx="3084779" cy="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8368" y="5682006"/>
            <a:ext cx="164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coverage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649405" y="3171102"/>
            <a:ext cx="1893591" cy="6176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Fewer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0" name="Cloud 19"/>
          <p:cNvSpPr/>
          <p:nvPr/>
        </p:nvSpPr>
        <p:spPr>
          <a:xfrm>
            <a:off x="4916018" y="4705460"/>
            <a:ext cx="2061511" cy="617608"/>
          </a:xfrm>
          <a:prstGeom prst="clou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Less info</a:t>
            </a:r>
          </a:p>
          <a:p>
            <a:pPr algn="ctr"/>
            <a:r>
              <a:rPr lang="en-US" sz="1600" b="1" dirty="0" smtClean="0">
                <a:solidFill>
                  <a:srgbClr val="0000FF"/>
                </a:solidFill>
              </a:rPr>
              <a:t>More users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8712" y="4021308"/>
            <a:ext cx="164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Collected information</a:t>
            </a:r>
          </a:p>
        </p:txBody>
      </p:sp>
      <p:sp>
        <p:nvSpPr>
          <p:cNvPr id="37" name="Rounded Rectangular Callout 36"/>
          <p:cNvSpPr/>
          <p:nvPr/>
        </p:nvSpPr>
        <p:spPr>
          <a:xfrm>
            <a:off x="6472547" y="3788710"/>
            <a:ext cx="2430259" cy="916750"/>
          </a:xfrm>
          <a:prstGeom prst="wedgeRoundRectCallout">
            <a:avLst>
              <a:gd name="adj1" fmla="val -55555"/>
              <a:gd name="adj2" fmla="val 7582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Speedtest.net</a:t>
            </a:r>
            <a:endParaRPr lang="en-US" dirty="0" smtClean="0"/>
          </a:p>
          <a:p>
            <a:pPr algn="ctr"/>
            <a:r>
              <a:rPr lang="en-US" dirty="0" smtClean="0"/>
              <a:t>FCC’s broadband test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4188838" y="2089815"/>
            <a:ext cx="2430259" cy="561706"/>
          </a:xfrm>
          <a:prstGeom prst="wedgeRoundRectCallout">
            <a:avLst>
              <a:gd name="adj1" fmla="val -52037"/>
              <a:gd name="adj2" fmla="val 19090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Liu, </a:t>
            </a:r>
            <a:r>
              <a:rPr lang="en-US" dirty="0" err="1" smtClean="0">
                <a:solidFill>
                  <a:srgbClr val="FFFFFF"/>
                </a:solidFill>
              </a:rPr>
              <a:t>MobiCom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39" name="Rounded Rectangular Callout 38"/>
          <p:cNvSpPr/>
          <p:nvPr/>
        </p:nvSpPr>
        <p:spPr>
          <a:xfrm>
            <a:off x="5257417" y="2890249"/>
            <a:ext cx="2656188" cy="561706"/>
          </a:xfrm>
          <a:prstGeom prst="wedgeRoundRectCallout">
            <a:avLst>
              <a:gd name="adj1" fmla="val -86934"/>
              <a:gd name="adj2" fmla="val 53952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Zhong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HotMetrics</a:t>
            </a:r>
            <a:r>
              <a:rPr lang="en-US" dirty="0" smtClean="0">
                <a:solidFill>
                  <a:srgbClr val="FFFFFF"/>
                </a:solidFill>
              </a:rPr>
              <a:t> 2010</a:t>
            </a:r>
          </a:p>
        </p:txBody>
      </p:sp>
      <p:sp>
        <p:nvSpPr>
          <p:cNvPr id="40" name="Cloud 39"/>
          <p:cNvSpPr/>
          <p:nvPr/>
        </p:nvSpPr>
        <p:spPr>
          <a:xfrm>
            <a:off x="3116187" y="4124485"/>
            <a:ext cx="1893591" cy="617608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1321311" y="5938897"/>
            <a:ext cx="2656188" cy="561706"/>
          </a:xfrm>
          <a:prstGeom prst="wedgeRoundRectCallout">
            <a:avLst>
              <a:gd name="adj1" fmla="val 54215"/>
              <a:gd name="adj2" fmla="val -3199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FF"/>
                </a:solidFill>
              </a:rPr>
              <a:t>Willkomm</a:t>
            </a:r>
            <a:r>
              <a:rPr lang="en-US" dirty="0" smtClean="0">
                <a:solidFill>
                  <a:srgbClr val="FFFFFF"/>
                </a:solidFill>
              </a:rPr>
              <a:t>, </a:t>
            </a:r>
            <a:r>
              <a:rPr lang="en-US" dirty="0" err="1" smtClean="0">
                <a:solidFill>
                  <a:srgbClr val="FFFFFF"/>
                </a:solidFill>
              </a:rPr>
              <a:t>DySPAN</a:t>
            </a:r>
            <a:r>
              <a:rPr lang="en-US" dirty="0" smtClean="0">
                <a:solidFill>
                  <a:srgbClr val="FFFFFF"/>
                </a:solidFill>
              </a:rPr>
              <a:t> 2008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900170" y="3527141"/>
            <a:ext cx="1336018" cy="458529"/>
          </a:xfrm>
          <a:prstGeom prst="wedgeRoundRectCallout">
            <a:avLst>
              <a:gd name="adj1" fmla="val -109608"/>
              <a:gd name="adj2" fmla="val -489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4908094" y="3512200"/>
            <a:ext cx="1328094" cy="561706"/>
          </a:xfrm>
          <a:prstGeom prst="wedgeRoundRectCallout">
            <a:avLst>
              <a:gd name="adj1" fmla="val 24790"/>
              <a:gd name="adj2" fmla="val 1648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Our study</a:t>
            </a:r>
          </a:p>
        </p:txBody>
      </p:sp>
    </p:spTree>
    <p:extLst>
      <p:ext uri="{BB962C8B-B14F-4D97-AF65-F5344CB8AC3E}">
        <p14:creationId xmlns:p14="http://schemas.microsoft.com/office/powerpoint/2010/main" val="214673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343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WiFi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4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294" y="1600200"/>
            <a:ext cx="8964706" cy="4525963"/>
          </a:xfrm>
        </p:spPr>
        <p:txBody>
          <a:bodyPr>
            <a:normAutofit/>
          </a:bodyPr>
          <a:lstStyle/>
          <a:p>
            <a:pPr marL="0"/>
            <a:r>
              <a:rPr lang="en-US" sz="2800" dirty="0" smtClean="0"/>
              <a:t>TCP flow analysis technique </a:t>
            </a:r>
            <a:r>
              <a:rPr lang="en-US" altLang="zh-CN" sz="2800" dirty="0" smtClean="0"/>
              <a:t>to </a:t>
            </a:r>
            <a:r>
              <a:rPr lang="en-US" sz="2800" dirty="0" smtClean="0"/>
              <a:t>break down page load time</a:t>
            </a:r>
          </a:p>
          <a:p>
            <a:pPr lvl="1"/>
            <a:r>
              <a:rPr lang="en-US" sz="2400" dirty="0" smtClean="0"/>
              <a:t>DNS lookup time</a:t>
            </a:r>
          </a:p>
          <a:p>
            <a:pPr lvl="1"/>
            <a:r>
              <a:rPr lang="en-US" sz="2400" dirty="0" smtClean="0"/>
              <a:t>TCP handshake time</a:t>
            </a:r>
          </a:p>
          <a:p>
            <a:pPr lvl="1"/>
            <a:r>
              <a:rPr lang="en-US" sz="2400" dirty="0" smtClean="0"/>
              <a:t>TCP idle time</a:t>
            </a:r>
          </a:p>
          <a:p>
            <a:pPr lvl="1"/>
            <a:r>
              <a:rPr lang="en-US" sz="2400" dirty="0" smtClean="0"/>
              <a:t>TCP transfer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36454" y="4414512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414511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420379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737866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737865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731639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23959" y="2334184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623959" y="2761797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617851" y="3176743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11746" y="3579705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9497" y="4235714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543991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420380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114115"/>
            <a:ext cx="6786617" cy="1588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680616"/>
            <a:ext cx="1668306" cy="1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414511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330104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983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546" y="1713001"/>
            <a:ext cx="2477967" cy="16519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60824"/>
            <a:ext cx="8229600" cy="5214470"/>
          </a:xfrm>
        </p:spPr>
        <p:txBody>
          <a:bodyPr>
            <a:normAutofit/>
          </a:bodyPr>
          <a:lstStyle/>
          <a:p>
            <a:r>
              <a:rPr lang="en-US" dirty="0" smtClean="0"/>
              <a:t>Platform</a:t>
            </a:r>
          </a:p>
          <a:p>
            <a:endParaRPr lang="en-US" sz="2900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Web browsing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64353"/>
            <a:ext cx="8229600" cy="896471"/>
          </a:xfrm>
        </p:spPr>
        <p:txBody>
          <a:bodyPr>
            <a:normAutofit/>
          </a:bodyPr>
          <a:lstStyle/>
          <a:p>
            <a:r>
              <a:rPr lang="en-US" dirty="0" smtClean="0"/>
              <a:t>Controlled experiment setup</a:t>
            </a:r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2066" y="1688579"/>
            <a:ext cx="1480173" cy="165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3355" y="1761845"/>
            <a:ext cx="1538973" cy="1538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0815" y="1917179"/>
            <a:ext cx="1527795" cy="1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ound Single Corner Rectangle 13"/>
          <p:cNvSpPr/>
          <p:nvPr/>
        </p:nvSpPr>
        <p:spPr>
          <a:xfrm>
            <a:off x="6051767" y="3021576"/>
            <a:ext cx="371932" cy="561705"/>
          </a:xfrm>
          <a:prstGeom prst="round1Rect">
            <a:avLst/>
          </a:prstGeom>
          <a:solidFill>
            <a:schemeClr val="bg1"/>
          </a:solidFill>
          <a:ln/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65" y="4097878"/>
            <a:ext cx="853970" cy="6387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674" y="4075557"/>
            <a:ext cx="1032783" cy="7593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6627" y="4144331"/>
            <a:ext cx="1078763" cy="543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890" y="4016009"/>
            <a:ext cx="720665" cy="7206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2753" y="4205386"/>
            <a:ext cx="796865" cy="37892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578" y="4205386"/>
            <a:ext cx="806348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6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Collected from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 volunteers in </a:t>
            </a:r>
            <a:r>
              <a:rPr lang="en-US" b="1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months</a:t>
            </a:r>
          </a:p>
          <a:p>
            <a:pPr lvl="1"/>
            <a:r>
              <a:rPr lang="en-US" dirty="0" smtClean="0"/>
              <a:t>May 2011 ~ Oct 2011, Android 2.2 smartphones</a:t>
            </a:r>
          </a:p>
          <a:p>
            <a:r>
              <a:rPr lang="en-US" dirty="0" smtClean="0"/>
              <a:t>Full packet payload and process association is collected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131.49</a:t>
            </a:r>
            <a:r>
              <a:rPr lang="en-US" dirty="0" smtClean="0"/>
              <a:t> </a:t>
            </a:r>
            <a:r>
              <a:rPr lang="en-US" dirty="0"/>
              <a:t>millions </a:t>
            </a:r>
            <a:r>
              <a:rPr lang="en-US" dirty="0" smtClean="0"/>
              <a:t>packets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80.03GB</a:t>
            </a:r>
            <a:r>
              <a:rPr lang="en-US" dirty="0" smtClean="0"/>
              <a:t> payload</a:t>
            </a:r>
          </a:p>
          <a:p>
            <a:r>
              <a:rPr lang="en-US" dirty="0" smtClean="0"/>
              <a:t>Screen on/off status with sampling rate of </a:t>
            </a:r>
            <a:r>
              <a:rPr lang="en-US" b="1" i="1" dirty="0" smtClean="0"/>
              <a:t>1Hz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7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Radio Resource Control (RRC) </a:t>
            </a:r>
            <a:br>
              <a:rPr lang="en-US" dirty="0" smtClean="0"/>
            </a:br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574976" y="3507545"/>
            <a:ext cx="1398231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73064" y="3507545"/>
            <a:ext cx="479073" cy="1868093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499" y="3507545"/>
            <a:ext cx="4083486" cy="1868093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Tail</a:t>
            </a:r>
            <a:endParaRPr lang="en-US" sz="2000" b="1" dirty="0"/>
          </a:p>
        </p:txBody>
      </p:sp>
      <p:sp>
        <p:nvSpPr>
          <p:cNvPr id="7" name="Right Triangle 6"/>
          <p:cNvSpPr/>
          <p:nvPr/>
        </p:nvSpPr>
        <p:spPr>
          <a:xfrm>
            <a:off x="7525985" y="3507545"/>
            <a:ext cx="496843" cy="1868093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02868" y="5676631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2847" y="6024027"/>
            <a:ext cx="1549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Promotion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47834" y="4843982"/>
            <a:ext cx="0" cy="1099619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109433" y="2012406"/>
            <a:ext cx="0" cy="4246373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0047" y="3507545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574977" y="3507545"/>
            <a:ext cx="447999" cy="1868093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397726" y="1810742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packet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188968" y="2894574"/>
            <a:ext cx="0" cy="1564457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34142" y="2743760"/>
            <a:ext cx="1637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packet to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transfer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096756" y="2479075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starts</a:t>
            </a:r>
          </a:p>
        </p:txBody>
      </p:sp>
      <p:cxnSp>
        <p:nvCxnSpPr>
          <p:cNvPr id="56" name="Straight Arrow Connector 55"/>
          <p:cNvCxnSpPr>
            <a:stCxn id="55" idx="1"/>
          </p:cNvCxnSpPr>
          <p:nvPr/>
        </p:nvCxnSpPr>
        <p:spPr>
          <a:xfrm flipH="1">
            <a:off x="3442499" y="2894574"/>
            <a:ext cx="654257" cy="612971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42373" y="2012406"/>
            <a:ext cx="14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expires</a:t>
            </a:r>
          </a:p>
        </p:txBody>
      </p:sp>
      <p:cxnSp>
        <p:nvCxnSpPr>
          <p:cNvPr id="61" name="Straight Arrow Connector 60"/>
          <p:cNvCxnSpPr>
            <a:stCxn id="60" idx="2"/>
            <a:endCxn id="7" idx="0"/>
          </p:cNvCxnSpPr>
          <p:nvPr/>
        </p:nvCxnSpPr>
        <p:spPr>
          <a:xfrm>
            <a:off x="7044699" y="2843403"/>
            <a:ext cx="481286" cy="664142"/>
          </a:xfrm>
          <a:prstGeom prst="straightConnector1">
            <a:avLst/>
          </a:prstGeom>
          <a:ln w="66675">
            <a:solidFill>
              <a:srgbClr val="3366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93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25" grpId="0"/>
      <p:bldP spid="39" grpId="0"/>
      <p:bldP spid="46" grpId="0"/>
      <p:bldP spid="53" grpId="0"/>
      <p:bldP spid="55" grpId="0"/>
      <p:bldP spid="6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3926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traffic consumes more energy and radio resource than </a:t>
            </a:r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  <a:r>
              <a:rPr lang="en-US" sz="2800" dirty="0" smtClean="0"/>
              <a:t> traffic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does traffic pattern affect</a:t>
            </a:r>
            <a:br>
              <a:rPr lang="en-US" dirty="0" smtClean="0"/>
            </a:br>
            <a:r>
              <a:rPr lang="en-US" dirty="0" smtClean="0"/>
              <a:t>energy and radio resource?</a:t>
            </a:r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>
            <a:off x="1140730" y="3392789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4524" y="3392789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31534" y="3392789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Triangle 6"/>
          <p:cNvSpPr/>
          <p:nvPr/>
        </p:nvSpPr>
        <p:spPr>
          <a:xfrm>
            <a:off x="3610761" y="3392789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85249" y="585723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ight Triangle 10"/>
          <p:cNvSpPr/>
          <p:nvPr/>
        </p:nvSpPr>
        <p:spPr>
          <a:xfrm flipH="1">
            <a:off x="4215257" y="3378021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9051" y="3378021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6061" y="3378021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/>
        </p:nvSpPr>
        <p:spPr>
          <a:xfrm>
            <a:off x="6685288" y="3378021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 flipH="1">
            <a:off x="1070954" y="486847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4748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368768" y="4868475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3847995" y="4868475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61757" y="486847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43111" y="3272991"/>
            <a:ext cx="1599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traffic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685249" y="433904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2231" y="4775450"/>
            <a:ext cx="1589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Gathered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</a:rPr>
              <a:t>traffic</a:t>
            </a:r>
            <a:endParaRPr lang="en-US" sz="2800" b="1" dirty="0">
              <a:solidFill>
                <a:srgbClr val="008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9163" y="583749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982358" y="3116098"/>
            <a:ext cx="0" cy="3078559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-6018" y="4524394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3783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33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 screen-off applications</a:t>
            </a:r>
            <a:br>
              <a:rPr lang="en-US" dirty="0" smtClean="0"/>
            </a:br>
            <a:r>
              <a:rPr lang="en-US" dirty="0" smtClean="0"/>
              <a:t>based on packet count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364754"/>
              </p:ext>
            </p:extLst>
          </p:nvPr>
        </p:nvGraphicFramePr>
        <p:xfrm>
          <a:off x="280008" y="1603809"/>
          <a:ext cx="8612772" cy="53185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4306386"/>
                <a:gridCol w="4306386"/>
              </a:tblGrid>
              <a:tr h="547307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Application category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screen-off packets</a:t>
                      </a:r>
                      <a:r>
                        <a:rPr lang="en-US" sz="2300" b="0" baseline="0" dirty="0" smtClean="0"/>
                        <a:t> </a:t>
                      </a:r>
                      <a:r>
                        <a:rPr lang="en-US" sz="2300" b="0" dirty="0" smtClean="0"/>
                        <a:t>/ total packets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err="1" smtClean="0"/>
                        <a:t>Homescreen</a:t>
                      </a:r>
                      <a:r>
                        <a:rPr lang="en-US" sz="2300" b="0" dirty="0" smtClean="0"/>
                        <a:t> widget</a:t>
                      </a:r>
                      <a:endParaRPr lang="en-US" sz="23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3.80%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i="0" dirty="0" smtClean="0">
                          <a:solidFill>
                            <a:schemeClr val="tx1"/>
                          </a:solidFill>
                        </a:rPr>
                        <a:t>3.30%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2.69%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2.66%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Multimedia streaming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>
                          <a:solidFill>
                            <a:srgbClr val="000000"/>
                          </a:solidFill>
                        </a:rPr>
                        <a:t>2.37%</a:t>
                      </a:r>
                      <a:endParaRPr lang="en-US" sz="2300" b="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2.07%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 smtClean="0"/>
                        <a:t>Social network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dirty="0" smtClean="0"/>
                        <a:t>1.95%</a:t>
                      </a:r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News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1.94%</a:t>
                      </a:r>
                      <a:endParaRPr lang="en-US" sz="2300" b="0" dirty="0"/>
                    </a:p>
                  </a:txBody>
                  <a:tcPr/>
                </a:tc>
              </a:tr>
              <a:tr h="502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300" b="0" dirty="0" smtClean="0"/>
                        <a:t>Email</a:t>
                      </a:r>
                      <a:endParaRPr lang="en-US" sz="23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2300" b="0" dirty="0" smtClean="0"/>
                        <a:t>1.33%</a:t>
                      </a:r>
                      <a:endParaRPr lang="en-US" sz="23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689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319" y="1253980"/>
            <a:ext cx="8478889" cy="4959605"/>
          </a:xfrm>
        </p:spPr>
        <p:txBody>
          <a:bodyPr>
            <a:normAutofit/>
          </a:bodyPr>
          <a:lstStyle/>
          <a:p>
            <a:r>
              <a:rPr lang="en-US" dirty="0"/>
              <a:t>4G </a:t>
            </a:r>
            <a:r>
              <a:rPr lang="en-US" b="1" dirty="0"/>
              <a:t>LTE </a:t>
            </a:r>
            <a:r>
              <a:rPr lang="en-US" b="1" dirty="0" smtClean="0"/>
              <a:t>(Long </a:t>
            </a:r>
            <a:r>
              <a:rPr lang="en-US" b="1" dirty="0"/>
              <a:t>Term Evolution)</a:t>
            </a:r>
            <a:r>
              <a:rPr lang="en-US" dirty="0"/>
              <a:t> </a:t>
            </a:r>
            <a:r>
              <a:rPr lang="en-US" dirty="0" smtClean="0"/>
              <a:t>is future trend</a:t>
            </a:r>
          </a:p>
          <a:p>
            <a:pPr lvl="1"/>
            <a:r>
              <a:rPr lang="en-US" dirty="0" smtClean="0"/>
              <a:t>Initiated by 3GPP in </a:t>
            </a:r>
            <a:r>
              <a:rPr lang="en-US" dirty="0" smtClean="0"/>
              <a:t>2004</a:t>
            </a:r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100</a:t>
            </a:r>
            <a:r>
              <a:rPr lang="en-US" dirty="0" smtClean="0"/>
              <a:t>Mbps </a:t>
            </a:r>
            <a:r>
              <a:rPr lang="en-US" dirty="0" smtClean="0"/>
              <a:t>DL, 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Mbps UL, </a:t>
            </a:r>
            <a:r>
              <a:rPr lang="en-US" b="1" dirty="0" smtClean="0">
                <a:solidFill>
                  <a:srgbClr val="FF0000"/>
                </a:solidFill>
              </a:rPr>
              <a:t>&lt;5</a:t>
            </a:r>
            <a:r>
              <a:rPr lang="en-US" dirty="0" smtClean="0"/>
              <a:t>ms latency</a:t>
            </a:r>
          </a:p>
          <a:p>
            <a:pPr lvl="1"/>
            <a:r>
              <a:rPr lang="en-US" dirty="0" smtClean="0"/>
              <a:t>Entered commercial markets in 2009 and now available in more than 10 countries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1"/>
            <a:ext cx="8833077" cy="1611744"/>
          </a:xfrm>
        </p:spPr>
        <p:txBody>
          <a:bodyPr>
            <a:normAutofit/>
          </a:bodyPr>
          <a:lstStyle/>
          <a:p>
            <a:r>
              <a:rPr lang="en-US" dirty="0" smtClean="0"/>
              <a:t>LTE is new, requires exploration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32" y="3884706"/>
            <a:ext cx="2611991" cy="23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3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Autofit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4737725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864269749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20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517829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049351055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33800" y="4159923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32178" y="4899633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1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1653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sz="2800" dirty="0" smtClean="0"/>
              <a:t> </a:t>
            </a:r>
            <a:r>
              <a:rPr lang="en-US" sz="2800" dirty="0"/>
              <a:t>group </a:t>
            </a:r>
            <a:r>
              <a:rPr lang="en-US" sz="2800" dirty="0" smtClean="0"/>
              <a:t>has more bursts than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8000"/>
                </a:solidFill>
              </a:rPr>
              <a:t> </a:t>
            </a:r>
            <a:r>
              <a:rPr lang="en-US" sz="2800" b="1" dirty="0" smtClean="0">
                <a:solidFill>
                  <a:srgbClr val="008000"/>
                </a:solidFill>
              </a:rPr>
              <a:t>    Gathered</a:t>
            </a:r>
            <a:r>
              <a:rPr lang="en-US" sz="2800" dirty="0" smtClean="0"/>
              <a:t> group, incurring higher energy impact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132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3900" dirty="0" smtClean="0"/>
              <a:t>Energy impact of top screen-off applications</a:t>
            </a:r>
            <a:endParaRPr lang="en-US" sz="3900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214534"/>
              </p:ext>
            </p:extLst>
          </p:nvPr>
        </p:nvGraphicFramePr>
        <p:xfrm>
          <a:off x="126420" y="2346359"/>
          <a:ext cx="8832677" cy="4480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tableStyleId>{5C22544A-7EE6-4342-B048-85BDC9FD1C3A}</a:tableStyleId>
              </a:tblPr>
              <a:tblGrid>
                <a:gridCol w="2566891"/>
                <a:gridCol w="1325723"/>
                <a:gridCol w="4940063"/>
              </a:tblGrid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Application category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/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>
                          <a:solidFill>
                            <a:srgbClr val="008000"/>
                          </a:solidFill>
                        </a:rPr>
                        <a:t>Homescreen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 widget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9161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Multimedia streaming</a:t>
                      </a:r>
                      <a:endParaRPr lang="en-US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8000"/>
                          </a:solidFill>
                        </a:rPr>
                        <a:t>Gathered</a:t>
                      </a: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0" dirty="0" smtClean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Utility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Social network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News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24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Email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 smtClean="0">
                          <a:solidFill>
                            <a:srgbClr val="FF0000"/>
                          </a:solidFill>
                        </a:rPr>
                        <a:t>Scattered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6306572"/>
              </p:ext>
            </p:extLst>
          </p:nvPr>
        </p:nvGraphicFramePr>
        <p:xfrm>
          <a:off x="4060899" y="2512215"/>
          <a:ext cx="4898198" cy="40597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019034" y="4145155"/>
            <a:ext cx="655884" cy="418704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46944" y="4884865"/>
            <a:ext cx="4326044" cy="432659"/>
          </a:xfrm>
          <a:prstGeom prst="roundRect">
            <a:avLst/>
          </a:prstGeom>
          <a:noFill/>
          <a:ln w="60325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332" y="2274307"/>
            <a:ext cx="8458468" cy="282073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2800" b="1" dirty="0" smtClean="0"/>
              <a:t>Traffic pattern has significant impact on resource consumption</a:t>
            </a:r>
          </a:p>
          <a:p>
            <a:pPr lvl="2"/>
            <a:r>
              <a:rPr lang="en-US" altLang="zh-CN" sz="2800" b="1" dirty="0">
                <a:solidFill>
                  <a:srgbClr val="FF0000"/>
                </a:solidFill>
              </a:rPr>
              <a:t>1.95%</a:t>
            </a:r>
            <a:r>
              <a:rPr lang="en-US" altLang="zh-CN" sz="2800" b="1" dirty="0"/>
              <a:t> packets + </a:t>
            </a:r>
            <a:r>
              <a:rPr lang="en-US" altLang="zh-CN" sz="2800" b="1" dirty="0">
                <a:solidFill>
                  <a:srgbClr val="FF0000"/>
                </a:solidFill>
              </a:rPr>
              <a:t>5%</a:t>
            </a:r>
            <a:r>
              <a:rPr lang="en-US" altLang="zh-CN" sz="2800" b="1" dirty="0"/>
              <a:t> energy </a:t>
            </a:r>
            <a:r>
              <a:rPr lang="en-US" altLang="zh-CN" sz="2800" b="1" dirty="0" smtClean="0"/>
              <a:t>(</a:t>
            </a:r>
            <a:r>
              <a:rPr lang="en-US" sz="2800" b="1" dirty="0" smtClean="0">
                <a:solidFill>
                  <a:srgbClr val="FF0000"/>
                </a:solidFill>
              </a:rPr>
              <a:t>Scattered</a:t>
            </a:r>
            <a:r>
              <a:rPr lang="en-US" altLang="zh-CN" sz="2800" b="1" dirty="0" smtClean="0"/>
              <a:t>)</a:t>
            </a:r>
            <a:endParaRPr lang="en-US" altLang="zh-CN" sz="2800" b="1" dirty="0"/>
          </a:p>
          <a:p>
            <a:pPr lvl="2"/>
            <a:r>
              <a:rPr lang="en-US" altLang="zh-CN" sz="2800" b="1" dirty="0" smtClean="0">
                <a:solidFill>
                  <a:srgbClr val="FF0000"/>
                </a:solidFill>
              </a:rPr>
              <a:t>2.37%</a:t>
            </a:r>
            <a:r>
              <a:rPr lang="en-US" altLang="zh-CN" sz="2800" b="1" dirty="0" smtClean="0"/>
              <a:t> packets +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0.1%</a:t>
            </a:r>
            <a:r>
              <a:rPr lang="en-US" altLang="zh-CN" sz="2800" b="1" dirty="0" smtClean="0"/>
              <a:t> energy (</a:t>
            </a:r>
            <a:r>
              <a:rPr lang="en-US" sz="2800" b="1" dirty="0" smtClean="0">
                <a:solidFill>
                  <a:srgbClr val="CCFFCC"/>
                </a:solidFill>
              </a:rPr>
              <a:t>Gathered</a:t>
            </a:r>
            <a:r>
              <a:rPr lang="en-US" altLang="zh-CN" sz="2800" b="1" dirty="0" smtClean="0"/>
              <a:t>)</a:t>
            </a:r>
          </a:p>
          <a:p>
            <a:pPr marL="457200" indent="-457200">
              <a:buFont typeface="Arial"/>
              <a:buChar char="•"/>
            </a:pP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27382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Bundling objects requested by the same client and transferring in one single bundle helps improve energy and network efficiency</a:t>
            </a:r>
          </a:p>
          <a:p>
            <a:r>
              <a:rPr lang="en-US" dirty="0" smtClean="0"/>
              <a:t>Where to bundle? Server? Cellular core network? Cell tower?</a:t>
            </a:r>
          </a:p>
          <a:p>
            <a:r>
              <a:rPr lang="en-US" dirty="0" smtClean="0"/>
              <a:t>How to bundle? Proactively or on demand?</a:t>
            </a:r>
          </a:p>
          <a:p>
            <a:r>
              <a:rPr lang="en-US" dirty="0" smtClean="0"/>
              <a:t>How to quantify benefits?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bundling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0618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1417638"/>
            <a:ext cx="8534892" cy="4938712"/>
          </a:xfrm>
        </p:spPr>
        <p:txBody>
          <a:bodyPr>
            <a:normAutofit/>
          </a:bodyPr>
          <a:lstStyle/>
          <a:p>
            <a:r>
              <a:rPr lang="en-US" dirty="0" smtClean="0"/>
              <a:t>Apply more aggressive settings to screen-off traffic</a:t>
            </a:r>
          </a:p>
          <a:p>
            <a:pPr lvl="1"/>
            <a:r>
              <a:rPr lang="en-US" dirty="0" smtClean="0"/>
              <a:t>Reason 1: high energy and signaling impact</a:t>
            </a:r>
          </a:p>
          <a:p>
            <a:pPr lvl="1"/>
            <a:r>
              <a:rPr lang="en-US" dirty="0"/>
              <a:t>Reason </a:t>
            </a:r>
            <a:r>
              <a:rPr lang="en-US" dirty="0" smtClean="0"/>
              <a:t>2: </a:t>
            </a:r>
            <a:r>
              <a:rPr lang="en-US" dirty="0"/>
              <a:t>traffic pattern is more </a:t>
            </a:r>
            <a:r>
              <a:rPr lang="en-US" dirty="0" smtClean="0"/>
              <a:t>“scattered”</a:t>
            </a:r>
            <a:endParaRPr lang="en-US" dirty="0"/>
          </a:p>
          <a:p>
            <a:pPr lvl="1"/>
            <a:r>
              <a:rPr lang="en-US" dirty="0" smtClean="0"/>
              <a:t>Reason 3: less user interaction and more tolerance in delay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Screen-aware traffic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 smtClean="0"/>
              <a:t>Fast dormancy reduces the tail length by actively notifying the network for early demotion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6312182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95976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02986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7811329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99625" y="3658720"/>
            <a:ext cx="2499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145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2326777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15439" y="3816547"/>
            <a:ext cx="1479228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56917" y="3211823"/>
            <a:ext cx="2374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284092" y="3955134"/>
            <a:ext cx="527237" cy="0"/>
          </a:xfrm>
          <a:prstGeom prst="straightConnector1">
            <a:avLst/>
          </a:prstGeom>
          <a:ln w="60325">
            <a:solidFill>
              <a:srgbClr val="008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504140" y="3035539"/>
            <a:ext cx="20589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 dormancy</a:t>
            </a:r>
          </a:p>
          <a:p>
            <a:pPr algn="ctr"/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tail timer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90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42"/>
            <a:ext cx="8229600" cy="4856163"/>
          </a:xfrm>
        </p:spPr>
        <p:txBody>
          <a:bodyPr/>
          <a:lstStyle/>
          <a:p>
            <a:r>
              <a:rPr lang="en-US" dirty="0"/>
              <a:t>Fast dormancy reduces the tail length by actively notifying the network for early demotion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" y="48288"/>
            <a:ext cx="8964829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study: screen-aware fast </a:t>
            </a:r>
            <a:r>
              <a:rPr lang="en-US" dirty="0"/>
              <a:t>d</a:t>
            </a:r>
            <a:r>
              <a:rPr lang="en-US" dirty="0" smtClean="0"/>
              <a:t>ormancy</a:t>
            </a:r>
            <a:endParaRPr lang="en-US" dirty="0"/>
          </a:p>
        </p:txBody>
      </p:sp>
      <p:sp>
        <p:nvSpPr>
          <p:cNvPr id="10" name="Right Triangle 9"/>
          <p:cNvSpPr/>
          <p:nvPr/>
        </p:nvSpPr>
        <p:spPr>
          <a:xfrm flipH="1">
            <a:off x="1124636" y="4131212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808430" y="4131212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15440" y="4131212"/>
            <a:ext cx="1479228" cy="823449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Right Triangle 12"/>
          <p:cNvSpPr/>
          <p:nvPr/>
        </p:nvSpPr>
        <p:spPr>
          <a:xfrm>
            <a:off x="3594667" y="413121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5249" y="5192678"/>
            <a:ext cx="8058826" cy="0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/>
          <p:cNvSpPr/>
          <p:nvPr/>
        </p:nvSpPr>
        <p:spPr>
          <a:xfrm flipH="1">
            <a:off x="5308094" y="4140385"/>
            <a:ext cx="683794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991888" y="4140385"/>
            <a:ext cx="307009" cy="823449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8898" y="4140385"/>
            <a:ext cx="508343" cy="829126"/>
          </a:xfrm>
          <a:prstGeom prst="rect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>
            <a:off x="6807241" y="4146062"/>
            <a:ext cx="166356" cy="823449"/>
          </a:xfrm>
          <a:prstGeom prst="rtTriangle">
            <a:avLst/>
          </a:prstGeom>
          <a:solidFill>
            <a:srgbClr val="F2000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18629" y="3293327"/>
            <a:ext cx="2371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FF"/>
                </a:solidFill>
              </a:rPr>
              <a:t>Fast dormancy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26" name="Slide Number Placeholder 33"/>
          <p:cNvSpPr txBox="1">
            <a:spLocks/>
          </p:cNvSpPr>
          <p:nvPr/>
        </p:nvSpPr>
        <p:spPr>
          <a:xfrm>
            <a:off x="6551411" y="63302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E63A33-8271-4DD0-9C48-789913D7C115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9163" y="5172939"/>
            <a:ext cx="88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Time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982358" y="3293327"/>
            <a:ext cx="0" cy="2236771"/>
          </a:xfrm>
          <a:prstGeom prst="straightConnector1">
            <a:avLst/>
          </a:prstGeom>
          <a:ln w="889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6018" y="4051818"/>
            <a:ext cx="107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3366FF"/>
                </a:solidFill>
              </a:rPr>
              <a:t>Power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972121" y="4513483"/>
            <a:ext cx="1335973" cy="0"/>
          </a:xfrm>
          <a:prstGeom prst="straightConnector1">
            <a:avLst/>
          </a:prstGeom>
          <a:ln w="98425">
            <a:prstDash val="sysDash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31030" y="2333379"/>
            <a:ext cx="8229600" cy="32652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Screen-aware fast dormancy: a shorter tail timer for screen-off traffic</a:t>
            </a:r>
          </a:p>
          <a:p>
            <a:pPr marL="457200" indent="-457200">
              <a:buFont typeface="Arial"/>
              <a:buChar char="•"/>
            </a:pPr>
            <a:r>
              <a:rPr lang="en-US" sz="3200" b="1" dirty="0" smtClean="0"/>
              <a:t>For the same signaling overhead, screen-aware fast dormancy increases energy saving by </a:t>
            </a:r>
            <a:r>
              <a:rPr lang="en-US" sz="3200" b="1" dirty="0" smtClean="0">
                <a:solidFill>
                  <a:srgbClr val="FF0000"/>
                </a:solidFill>
              </a:rPr>
              <a:t>15%</a:t>
            </a:r>
            <a:r>
              <a:rPr lang="en-US" sz="3200" b="1" dirty="0" smtClean="0"/>
              <a:t> compared with basic fast dormancy</a:t>
            </a:r>
          </a:p>
        </p:txBody>
      </p:sp>
    </p:spTree>
    <p:extLst>
      <p:ext uri="{BB962C8B-B14F-4D97-AF65-F5344CB8AC3E}">
        <p14:creationId xmlns:p14="http://schemas.microsoft.com/office/powerpoint/2010/main" val="36186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Screen-off traffic incurs more energy overhead, with fewer packets and less payload than screen-on traffic</a:t>
            </a:r>
          </a:p>
          <a:p>
            <a:r>
              <a:rPr lang="en-US" dirty="0" smtClean="0"/>
              <a:t>Screen-aware optimization improves the resource efficiency and is </a:t>
            </a:r>
            <a:r>
              <a:rPr lang="en-US" dirty="0"/>
              <a:t>simple to implement</a:t>
            </a:r>
            <a:endParaRPr lang="en-US" dirty="0" smtClean="0"/>
          </a:p>
          <a:p>
            <a:r>
              <a:rPr lang="en-US" dirty="0" smtClean="0"/>
              <a:t>Other screen-aware traffic optimization techniques studied in the paper, e.g., batching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1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13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30</a:t>
            </a:r>
            <a:r>
              <a:rPr lang="en-US" dirty="0" smtClean="0"/>
              <a:t>Mbps</a:t>
            </a:r>
          </a:p>
          <a:p>
            <a:pPr lvl="1"/>
            <a:r>
              <a:rPr lang="en-US" dirty="0" smtClean="0"/>
              <a:t>The LTE network is relatively unloaded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5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Downlink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5" name="Picture 4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4618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64922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92457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is </a:t>
            </a:r>
            <a:r>
              <a:rPr lang="en-US" b="1" dirty="0" smtClean="0">
                <a:solidFill>
                  <a:srgbClr val="FF0000"/>
                </a:solidFill>
              </a:rPr>
              <a:t>5.6</a:t>
            </a:r>
            <a:r>
              <a:rPr lang="en-US" dirty="0" smtClean="0"/>
              <a:t>Mbps, up to </a:t>
            </a:r>
            <a:r>
              <a:rPr lang="en-US" b="1" dirty="0" smtClean="0">
                <a:solidFill>
                  <a:srgbClr val="FF0000"/>
                </a:solidFill>
              </a:rPr>
              <a:t>20</a:t>
            </a:r>
            <a:r>
              <a:rPr lang="en-US" dirty="0" smtClean="0"/>
              <a:t>Mbps</a:t>
            </a:r>
          </a:p>
          <a:p>
            <a:r>
              <a:rPr lang="en-US" dirty="0" smtClean="0"/>
              <a:t>WiFi, WiMAX </a:t>
            </a:r>
            <a:r>
              <a:rPr lang="en-US" b="1" dirty="0" smtClean="0">
                <a:solidFill>
                  <a:srgbClr val="FF0000"/>
                </a:solidFill>
              </a:rPr>
              <a:t>&lt; 2</a:t>
            </a:r>
            <a:r>
              <a:rPr lang="en-US" dirty="0" smtClean="0"/>
              <a:t>Mbps median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Uplink throughput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03402" y="26230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143706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471241" y="2620579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60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664203"/>
            <a:ext cx="6437843" cy="42120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997802"/>
            <a:ext cx="8229600" cy="4705051"/>
          </a:xfrm>
        </p:spPr>
        <p:txBody>
          <a:bodyPr/>
          <a:lstStyle/>
          <a:p>
            <a:r>
              <a:rPr lang="en-US" dirty="0" smtClean="0"/>
              <a:t>LTE median </a:t>
            </a:r>
            <a:r>
              <a:rPr lang="en-US" b="1" dirty="0" smtClean="0">
                <a:solidFill>
                  <a:srgbClr val="FF0000"/>
                </a:solidFill>
              </a:rPr>
              <a:t>70</a:t>
            </a:r>
            <a:r>
              <a:rPr lang="en-US" dirty="0" smtClean="0"/>
              <a:t>ms</a:t>
            </a:r>
          </a:p>
          <a:p>
            <a:r>
              <a:rPr lang="en-US" dirty="0" smtClean="0"/>
              <a:t>WiFi similar to LTE</a:t>
            </a:r>
          </a:p>
          <a:p>
            <a:r>
              <a:rPr lang="en-US" dirty="0" smtClean="0"/>
              <a:t>WiMAX higher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74"/>
            <a:ext cx="8229600" cy="1143000"/>
          </a:xfrm>
        </p:spPr>
        <p:txBody>
          <a:bodyPr/>
          <a:lstStyle/>
          <a:p>
            <a:r>
              <a:rPr lang="en-US" dirty="0" smtClean="0"/>
              <a:t>RTT</a:t>
            </a:r>
            <a:endParaRPr lang="en-US" dirty="0"/>
          </a:p>
        </p:txBody>
      </p:sp>
      <p:pic>
        <p:nvPicPr>
          <p:cNvPr id="8" name="Picture 7" descr="perf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4203"/>
            <a:ext cx="15167578" cy="4241305"/>
          </a:xfrm>
          <a:prstGeom prst="rect">
            <a:avLst/>
          </a:prstGeom>
        </p:spPr>
      </p:pic>
      <p:pic>
        <p:nvPicPr>
          <p:cNvPr id="3" name="Picture 2" descr="Screen Shot 2012-06-13 at 11.11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70" y="2905758"/>
            <a:ext cx="3146830" cy="8877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4923" y="3624556"/>
            <a:ext cx="278792" cy="2943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2186" y="26084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22490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750025" y="2605980"/>
            <a:ext cx="495618" cy="3949837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2391224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1" y="4473093"/>
            <a:ext cx="1654323" cy="12314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web browsing is complicated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6" y="1443908"/>
            <a:ext cx="1053243" cy="13115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043" y="5776966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Smartphone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9851" y="263475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Local DNS server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94115" y="5783103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66FF"/>
                </a:solidFill>
              </a:rPr>
              <a:t>Web server</a:t>
            </a:r>
            <a:endParaRPr lang="en-US" b="1" dirty="0">
              <a:solidFill>
                <a:srgbClr val="3366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830" y="4501422"/>
            <a:ext cx="1081970" cy="1174193"/>
          </a:xfrm>
          <a:prstGeom prst="rect">
            <a:avLst/>
          </a:prstGeom>
        </p:spPr>
      </p:pic>
      <p:cxnSp>
        <p:nvCxnSpPr>
          <p:cNvPr id="14" name="Shape 13"/>
          <p:cNvCxnSpPr/>
          <p:nvPr/>
        </p:nvCxnSpPr>
        <p:spPr>
          <a:xfrm rot="5400000">
            <a:off x="923035" y="3843463"/>
            <a:ext cx="12204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hape 16"/>
          <p:cNvCxnSpPr/>
          <p:nvPr/>
        </p:nvCxnSpPr>
        <p:spPr>
          <a:xfrm rot="5400000" flipH="1" flipV="1">
            <a:off x="1202037" y="3843066"/>
            <a:ext cx="1221201" cy="2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66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hape 13"/>
          <p:cNvCxnSpPr/>
          <p:nvPr/>
        </p:nvCxnSpPr>
        <p:spPr>
          <a:xfrm>
            <a:off x="2116221" y="494919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hape 13"/>
          <p:cNvCxnSpPr/>
          <p:nvPr/>
        </p:nvCxnSpPr>
        <p:spPr>
          <a:xfrm rot="10800000">
            <a:off x="2116222" y="5240137"/>
            <a:ext cx="5260207" cy="1588"/>
          </a:xfrm>
          <a:prstGeom prst="bentConnector3">
            <a:avLst>
              <a:gd name="adj1" fmla="val 50000"/>
            </a:avLst>
          </a:prstGeom>
          <a:ln w="57150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/>
          <p:cNvSpPr/>
          <p:nvPr/>
        </p:nvSpPr>
        <p:spPr>
          <a:xfrm>
            <a:off x="2997671" y="1376478"/>
            <a:ext cx="2552055" cy="721629"/>
          </a:xfrm>
          <a:prstGeom prst="wedgeRoundRectCallout">
            <a:avLst>
              <a:gd name="adj1" fmla="val -102890"/>
              <a:gd name="adj2" fmla="val 261370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 lookup</a:t>
            </a:r>
            <a:endParaRPr lang="en-US" dirty="0"/>
          </a:p>
        </p:txBody>
      </p:sp>
      <p:sp>
        <p:nvSpPr>
          <p:cNvPr id="38" name="Rounded Rectangular Callout 37"/>
          <p:cNvSpPr/>
          <p:nvPr/>
        </p:nvSpPr>
        <p:spPr>
          <a:xfrm>
            <a:off x="6660629" y="1376478"/>
            <a:ext cx="2411327" cy="721629"/>
          </a:xfrm>
          <a:prstGeom prst="wedgeRoundRectCallout">
            <a:avLst>
              <a:gd name="adj1" fmla="val 16753"/>
              <a:gd name="adj2" fmla="val 45418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Content customization</a:t>
            </a:r>
            <a:endParaRPr lang="en-US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2481073" y="5632805"/>
            <a:ext cx="1999061" cy="740730"/>
          </a:xfrm>
          <a:prstGeom prst="wedgeRoundRectCallout">
            <a:avLst>
              <a:gd name="adj1" fmla="val 57270"/>
              <a:gd name="adj2" fmla="val -12486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handshake</a:t>
            </a:r>
            <a:endParaRPr lang="en-US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5185409" y="5632805"/>
            <a:ext cx="2227463" cy="740730"/>
          </a:xfrm>
          <a:prstGeom prst="wedgeRoundRectCallout">
            <a:avLst>
              <a:gd name="adj1" fmla="val -55258"/>
              <a:gd name="adj2" fmla="val -119673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data transfer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057571" y="1719989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286664" y="5417135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6021236" y="5359358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</a:t>
            </a:r>
            <a:endParaRPr lang="en-US" b="1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5944302" y="2274843"/>
            <a:ext cx="1921991" cy="811739"/>
          </a:xfrm>
          <a:prstGeom prst="wedgeRoundRectCallout">
            <a:avLst>
              <a:gd name="adj1" fmla="val 66106"/>
              <a:gd name="adj2" fmla="val 264672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configuration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3044742" y="2274843"/>
            <a:ext cx="2552055" cy="577131"/>
          </a:xfrm>
          <a:prstGeom prst="wedgeRoundRectCallout">
            <a:avLst>
              <a:gd name="adj1" fmla="val -104043"/>
              <a:gd name="adj2" fmla="val 3782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configuration</a:t>
            </a:r>
            <a:endParaRPr lang="en-US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3204106" y="3086582"/>
            <a:ext cx="2552055" cy="1032176"/>
          </a:xfrm>
          <a:prstGeom prst="wedgeRoundRectCallout">
            <a:avLst>
              <a:gd name="adj1" fmla="val -105169"/>
              <a:gd name="adj2" fmla="val 133699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rendering &amp; JavaScript execution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3567073" y="3950984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</a:t>
            </a:r>
            <a:endParaRPr lang="en-US" b="1" dirty="0"/>
          </a:p>
        </p:txBody>
      </p:sp>
      <p:sp>
        <p:nvSpPr>
          <p:cNvPr id="28" name="Rounded Rectangular Callout 27"/>
          <p:cNvSpPr/>
          <p:nvPr/>
        </p:nvSpPr>
        <p:spPr>
          <a:xfrm>
            <a:off x="4668072" y="4253252"/>
            <a:ext cx="2419729" cy="517881"/>
          </a:xfrm>
          <a:prstGeom prst="wedgeRoundRectCallout">
            <a:avLst>
              <a:gd name="adj1" fmla="val -44705"/>
              <a:gd name="adj2" fmla="val 109063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 condition</a:t>
            </a:r>
            <a:endParaRPr lang="en-US" dirty="0"/>
          </a:p>
        </p:txBody>
      </p:sp>
      <p:sp>
        <p:nvSpPr>
          <p:cNvPr id="29" name="Rounded Rectangular Callout 28"/>
          <p:cNvSpPr/>
          <p:nvPr/>
        </p:nvSpPr>
        <p:spPr>
          <a:xfrm>
            <a:off x="5944302" y="3238983"/>
            <a:ext cx="2221433" cy="854774"/>
          </a:xfrm>
          <a:prstGeom prst="wedgeRoundRectCallout">
            <a:avLst>
              <a:gd name="adj1" fmla="val 36572"/>
              <a:gd name="adj2" fmla="val 157796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processing delay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7333147" y="3951777"/>
            <a:ext cx="458186" cy="4313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1604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42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34" grpId="0" animBg="1"/>
      <p:bldP spid="24" grpId="0" animBg="1"/>
      <p:bldP spid="28" grpId="0" animBg="1"/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5422190"/>
            <a:ext cx="6036796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Smartphone ecosystem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84" y="1193523"/>
            <a:ext cx="1242586" cy="1614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636" y="5103076"/>
            <a:ext cx="944517" cy="9445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2584" y="2838136"/>
            <a:ext cx="13192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2954" y="5080914"/>
            <a:ext cx="920095" cy="9200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021" y="5080914"/>
            <a:ext cx="981820" cy="9087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4147" y="6032652"/>
            <a:ext cx="1632779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Smartphone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Vendors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0005" y="6013259"/>
            <a:ext cx="1522572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923" y="3655248"/>
            <a:ext cx="1278873" cy="12788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06703" y="6053036"/>
            <a:ext cx="10980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Mobile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Carriers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4347" y="5078653"/>
            <a:ext cx="847651" cy="8476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9170" y="3664849"/>
            <a:ext cx="743315" cy="11459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6813" y="3979030"/>
            <a:ext cx="747890" cy="74789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00733" y="6043736"/>
            <a:ext cx="1295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Content</a:t>
            </a:r>
          </a:p>
          <a:p>
            <a:pPr algn="ctr"/>
            <a:r>
              <a:rPr 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Providers</a:t>
            </a:r>
            <a:endParaRPr lang="en-US" sz="2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73793" y="3478198"/>
            <a:ext cx="6810010" cy="29882"/>
          </a:xfrm>
          <a:prstGeom prst="line">
            <a:avLst/>
          </a:prstGeom>
          <a:ln w="60325" cmpd="sng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loud Callout 26"/>
          <p:cNvSpPr/>
          <p:nvPr/>
        </p:nvSpPr>
        <p:spPr>
          <a:xfrm>
            <a:off x="984147" y="1628588"/>
            <a:ext cx="1738135" cy="806884"/>
          </a:xfrm>
          <a:prstGeom prst="cloudCallout">
            <a:avLst>
              <a:gd name="adj1" fmla="val 101716"/>
              <a:gd name="adj2" fmla="val -1554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Slow!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Cloud Callout 27"/>
          <p:cNvSpPr/>
          <p:nvPr/>
        </p:nvSpPr>
        <p:spPr>
          <a:xfrm>
            <a:off x="6425723" y="1512046"/>
            <a:ext cx="1776983" cy="923425"/>
          </a:xfrm>
          <a:prstGeom prst="cloudCallout">
            <a:avLst>
              <a:gd name="adj1" fmla="val -126081"/>
              <a:gd name="adj2" fmla="val -443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Out of battery!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2900" y="3838913"/>
            <a:ext cx="1305607" cy="97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challenges of web performance analysis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373490"/>
            <a:ext cx="8555832" cy="4926616"/>
          </a:xfrm>
        </p:spPr>
        <p:txBody>
          <a:bodyPr>
            <a:normAutofit/>
          </a:bodyPr>
          <a:lstStyle/>
          <a:p>
            <a:r>
              <a:rPr lang="en-US" dirty="0" smtClean="0"/>
              <a:t>Multiple factors have impact</a:t>
            </a:r>
            <a:endParaRPr lang="en-US" sz="2270" dirty="0" smtClean="0"/>
          </a:p>
          <a:p>
            <a:pPr lvl="1"/>
            <a:r>
              <a:rPr lang="en-US" sz="2270" dirty="0" smtClean="0"/>
              <a:t>Network condition</a:t>
            </a:r>
          </a:p>
          <a:p>
            <a:pPr lvl="1"/>
            <a:r>
              <a:rPr lang="en-US" sz="2270" dirty="0" smtClean="0"/>
              <a:t>Client settings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1"/>
            <a:r>
              <a:rPr lang="en-US" sz="2270" dirty="0" smtClean="0"/>
              <a:t>Content differences</a:t>
            </a:r>
          </a:p>
          <a:p>
            <a:r>
              <a:rPr lang="en-US" sz="2570" dirty="0" smtClean="0"/>
              <a:t>Lack of low-level information and access</a:t>
            </a:r>
          </a:p>
          <a:p>
            <a:pPr lvl="1"/>
            <a:r>
              <a:rPr lang="en-US" sz="2270" dirty="0" smtClean="0"/>
              <a:t>No visibility into link layer</a:t>
            </a:r>
          </a:p>
          <a:p>
            <a:pPr lvl="1"/>
            <a:r>
              <a:rPr lang="en-US" sz="2270" dirty="0" smtClean="0"/>
              <a:t>Difficult to instrument client OS and application</a:t>
            </a:r>
          </a:p>
          <a:p>
            <a:pPr lvl="1"/>
            <a:r>
              <a:rPr lang="en-US" sz="2270" dirty="0" smtClean="0"/>
              <a:t>No access to public web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45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isolate impact of individual factor?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Vary one factor at a time</a:t>
            </a:r>
          </a:p>
          <a:p>
            <a:pPr lvl="1"/>
            <a:r>
              <a:rPr lang="en-US" sz="2270" dirty="0" smtClean="0"/>
              <a:t>Network condition</a:t>
            </a:r>
          </a:p>
          <a:p>
            <a:pPr lvl="2"/>
            <a:r>
              <a:rPr lang="en-US" sz="1970" dirty="0" smtClean="0"/>
              <a:t>Simulate cellular network with </a:t>
            </a:r>
            <a:r>
              <a:rPr lang="en-US" sz="1970" dirty="0" smtClean="0"/>
              <a:t>WiFi via </a:t>
            </a:r>
            <a:r>
              <a:rPr lang="en-US" sz="1970" b="1" i="1" dirty="0" err="1" smtClean="0">
                <a:solidFill>
                  <a:srgbClr val="3366FF"/>
                </a:solidFill>
              </a:rPr>
              <a:t>iptables</a:t>
            </a:r>
            <a:endParaRPr lang="en-US" sz="1970" b="1" i="1" dirty="0" smtClean="0">
              <a:solidFill>
                <a:srgbClr val="3366FF"/>
              </a:solidFill>
            </a:endParaRPr>
          </a:p>
          <a:p>
            <a:pPr lvl="1"/>
            <a:r>
              <a:rPr lang="en-US" sz="2270" dirty="0" smtClean="0"/>
              <a:t>Client settings</a:t>
            </a:r>
          </a:p>
          <a:p>
            <a:pPr lvl="2"/>
            <a:r>
              <a:rPr lang="en-US" sz="1970" dirty="0" smtClean="0"/>
              <a:t>Control TCP concurrency</a:t>
            </a:r>
          </a:p>
          <a:p>
            <a:pPr lvl="1"/>
            <a:r>
              <a:rPr lang="en-US" sz="2270" dirty="0" smtClean="0"/>
              <a:t>Server configurations</a:t>
            </a:r>
          </a:p>
          <a:p>
            <a:pPr lvl="2"/>
            <a:r>
              <a:rPr lang="en-US" sz="1970" dirty="0" smtClean="0"/>
              <a:t>Change compression mode and server parallelism</a:t>
            </a:r>
          </a:p>
          <a:p>
            <a:pPr lvl="1"/>
            <a:r>
              <a:rPr lang="en-US" sz="2270" dirty="0" smtClean="0"/>
              <a:t>Content difference</a:t>
            </a:r>
          </a:p>
          <a:p>
            <a:pPr lvl="2"/>
            <a:r>
              <a:rPr lang="en-US" dirty="0" smtClean="0"/>
              <a:t>Host static website snapshots locally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51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identify performance bottlenecks?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/>
            <a:r>
              <a:rPr lang="en-US" sz="2500" dirty="0" smtClean="0"/>
              <a:t>TCP flow analysis technique </a:t>
            </a:r>
            <a:r>
              <a:rPr lang="en-US" altLang="zh-CN" sz="2500" dirty="0" smtClean="0"/>
              <a:t>to </a:t>
            </a:r>
            <a:r>
              <a:rPr lang="en-US" sz="2500" dirty="0" smtClean="0"/>
              <a:t>break down page load time</a:t>
            </a:r>
          </a:p>
          <a:p>
            <a:pPr lvl="1"/>
            <a:r>
              <a:rPr lang="en-US" dirty="0" smtClean="0"/>
              <a:t>DNS lookup time</a:t>
            </a:r>
          </a:p>
          <a:p>
            <a:pPr lvl="1"/>
            <a:r>
              <a:rPr lang="en-US" dirty="0" smtClean="0"/>
              <a:t>TCP handshake time</a:t>
            </a:r>
          </a:p>
          <a:p>
            <a:pPr lvl="1"/>
            <a:r>
              <a:rPr lang="en-US" dirty="0" smtClean="0"/>
              <a:t>TCP idle time</a:t>
            </a:r>
          </a:p>
          <a:p>
            <a:pPr lvl="1"/>
            <a:r>
              <a:rPr lang="en-US" dirty="0" smtClean="0"/>
              <a:t>TCP transfer time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4354538" y="6416040"/>
            <a:ext cx="706905" cy="365760"/>
          </a:xfrm>
          <a:prstGeom prst="rect">
            <a:avLst/>
          </a:prstGeom>
        </p:spPr>
        <p:txBody>
          <a:bodyPr/>
          <a:lstStyle/>
          <a:p>
            <a:fld id="{34446E16-B2C9-F144-9C35-FA46406319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36454" y="4614278"/>
            <a:ext cx="320040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53992" y="4614277"/>
            <a:ext cx="32004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3742" y="4620145"/>
            <a:ext cx="4489704" cy="146304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01049" y="4937632"/>
            <a:ext cx="292608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69739" y="4937631"/>
            <a:ext cx="411480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2774" y="4945674"/>
            <a:ext cx="1965960" cy="1465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26211" y="2355487"/>
            <a:ext cx="915926" cy="146532"/>
          </a:xfrm>
          <a:prstGeom prst="rect">
            <a:avLst/>
          </a:prstGeom>
          <a:solidFill>
            <a:srgbClr val="00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26211" y="2783100"/>
            <a:ext cx="915926" cy="146304"/>
          </a:xfrm>
          <a:prstGeom prst="rect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20103" y="3198046"/>
            <a:ext cx="922033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13998" y="3601008"/>
            <a:ext cx="928139" cy="134321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2708" y="4435480"/>
            <a:ext cx="168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9497" y="4743757"/>
            <a:ext cx="1276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logo.png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756" y="4620146"/>
            <a:ext cx="818228" cy="146532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00262" y="5313881"/>
            <a:ext cx="6786617" cy="15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 flipH="1" flipV="1">
            <a:off x="802300" y="4908920"/>
            <a:ext cx="1668306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625666" y="4614277"/>
            <a:ext cx="914400" cy="146304"/>
          </a:xfrm>
          <a:prstGeom prst="rect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619577" y="5529870"/>
            <a:ext cx="73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373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para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78825" y="2623663"/>
            <a:ext cx="6523642" cy="358775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Impact of concurrent TCP connections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</a:t>
            </a:r>
            <a:r>
              <a:rPr kumimoji="0" lang="en-US" sz="2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improvement of 30% is observed when concurrency limit on the </a:t>
            </a:r>
            <a:r>
              <a:rPr lang="en-US" sz="2700" dirty="0" smtClean="0"/>
              <a:t>phone is removed</a:t>
            </a: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4983720" y="4598460"/>
            <a:ext cx="1973199" cy="1134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90373" y="3596114"/>
            <a:ext cx="1620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Default limit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8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eb_compres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625554" y="3494951"/>
            <a:ext cx="5981625" cy="32896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9492" y="274638"/>
            <a:ext cx="8934508" cy="1143000"/>
          </a:xfrm>
        </p:spPr>
        <p:txBody>
          <a:bodyPr>
            <a:noAutofit/>
          </a:bodyPr>
          <a:lstStyle/>
          <a:p>
            <a:pPr marL="365760" lvl="0" indent="-256032" defTabSz="914400">
              <a:spcBef>
                <a:spcPts val="400"/>
              </a:spcBef>
            </a:pPr>
            <a:r>
              <a:rPr lang="en-US" sz="3800" dirty="0" smtClean="0"/>
              <a:t>Compression improves performance</a:t>
            </a:r>
            <a:endParaRPr lang="en-US" sz="3800" b="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  <a:defRPr/>
            </a:pPr>
            <a:r>
              <a:rPr lang="en-US" sz="2600" dirty="0" smtClean="0"/>
              <a:t>Tradeoff between client decompressing processing and network data size reduce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is more dominant</a:t>
            </a:r>
          </a:p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Performance improvement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significant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</a:pPr>
            <a:r>
              <a:rPr lang="en-US" sz="2400" dirty="0" smtClean="0"/>
              <a:t>30% speedup for iPhone when RTT is 800ms</a:t>
            </a:r>
            <a:endParaRPr lang="en-US" sz="2300" dirty="0" smtClean="0"/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69092" y="4977235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69092" y="5240399"/>
            <a:ext cx="2070772" cy="11442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web_dataurl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1268838" y="2909444"/>
            <a:ext cx="5949695" cy="327210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Data URL scheme improves performance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Increase loading speed by 20%</a:t>
            </a:r>
          </a:p>
          <a:p>
            <a:pPr marL="36576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Limited support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No support on Windows Mobile phones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 txBox="1">
            <a:spLocks/>
          </p:cNvSpPr>
          <p:nvPr/>
        </p:nvSpPr>
        <p:spPr>
          <a:xfrm>
            <a:off x="195747" y="11430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JavaScript execution is 20-80X slower on smartphones than on desktops</a:t>
            </a:r>
          </a:p>
          <a:p>
            <a:pPr marL="621792" lvl="1" indent="-228600" defTabSz="914400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/>
            </a:pPr>
            <a:r>
              <a:rPr lang="en-US" sz="2300" dirty="0" smtClean="0"/>
              <a:t>Large JavaScript execution time leads to more TCP idle time and under-utilized network</a:t>
            </a:r>
            <a:endParaRPr kumimoji="0" lang="en-US" sz="2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Content Placeholder 3" descr="web_js.eps"/>
          <p:cNvPicPr>
            <a:picLocks noGrp="1" noChangeAspect="1"/>
          </p:cNvPicPr>
          <p:nvPr>
            <p:ph idx="1"/>
          </p:nvPr>
        </p:nvPicPr>
        <p:blipFill>
          <a:blip r:embed="rId3"/>
          <a:srcRect t="-719" b="-719"/>
          <a:stretch>
            <a:fillRect/>
          </a:stretch>
        </p:blipFill>
        <p:spPr>
          <a:xfrm>
            <a:off x="954058" y="2788403"/>
            <a:ext cx="7123201" cy="3917486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9158271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JavaScript execution comparison (2009)</a:t>
            </a:r>
            <a:endParaRPr lang="en-US" sz="3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4605278" y="2853763"/>
            <a:ext cx="2187612" cy="656232"/>
          </a:xfrm>
          <a:prstGeom prst="wedgeRoundRectCallout">
            <a:avLst>
              <a:gd name="adj1" fmla="val -115521"/>
              <a:gd name="adj2" fmla="val 15005"/>
              <a:gd name="adj3" fmla="val 16667"/>
            </a:avLst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PC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4633820" y="2827283"/>
            <a:ext cx="2187612" cy="656232"/>
          </a:xfrm>
          <a:prstGeom prst="wedgeRoundRectCallout">
            <a:avLst>
              <a:gd name="adj1" fmla="val 87873"/>
              <a:gd name="adj2" fmla="val 392428"/>
              <a:gd name="adj3" fmla="val 16667"/>
            </a:avLst>
          </a:prstGeom>
          <a:solidFill>
            <a:srgbClr val="2DA2B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80X (CPU &lt;10X)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09880" y="3724188"/>
            <a:ext cx="3477870" cy="2022801"/>
          </a:xfrm>
          <a:prstGeom prst="straightConnector1">
            <a:avLst/>
          </a:prstGeom>
          <a:ln w="57150" cmpd="sng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33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4598" y="2160695"/>
            <a:ext cx="6437843" cy="47155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266055438"/>
              </p:ext>
            </p:extLst>
          </p:nvPr>
        </p:nvGraphicFramePr>
        <p:xfrm>
          <a:off x="956137" y="2853785"/>
          <a:ext cx="7190377" cy="4104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84438"/>
          </a:xfrm>
        </p:spPr>
        <p:txBody>
          <a:bodyPr/>
          <a:lstStyle/>
          <a:p>
            <a:r>
              <a:rPr lang="en-US" dirty="0" smtClean="0"/>
              <a:t>Web browsing breakdown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0" y="1041633"/>
            <a:ext cx="8229600" cy="48800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lvl="0" indent="-256032" defTabSz="914400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US" sz="2800" dirty="0" smtClean="0"/>
              <a:t>Web browsing performance bottlenecks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Client execution (TCP idle time</a:t>
            </a:r>
            <a:r>
              <a:rPr lang="en-US" sz="2300" dirty="0" smtClean="0"/>
              <a:t>)</a:t>
            </a:r>
          </a:p>
          <a:p>
            <a:pPr marL="621792" marR="0" lvl="1" indent="-228600" algn="l" defTabSz="914400" rtl="0" eaLnBrk="1" fontAlgn="auto" latinLnBrk="0" hangingPunct="1">
              <a:lnSpc>
                <a:spcPct val="100000"/>
              </a:lnSpc>
              <a:spcBef>
                <a:spcPts val="324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en-US" sz="2300" dirty="0" smtClean="0"/>
              <a:t>Network </a:t>
            </a:r>
            <a:r>
              <a:rPr lang="en-US" sz="2300" dirty="0" smtClean="0"/>
              <a:t>transfer (TCP transfer time)</a:t>
            </a:r>
            <a:endParaRPr lang="en-US" sz="2700" dirty="0" smtClean="0"/>
          </a:p>
        </p:txBody>
      </p:sp>
      <p:sp>
        <p:nvSpPr>
          <p:cNvPr id="11" name="Rounded Rectangular Callout 10"/>
          <p:cNvSpPr/>
          <p:nvPr/>
        </p:nvSpPr>
        <p:spPr>
          <a:xfrm>
            <a:off x="5850715" y="2234270"/>
            <a:ext cx="1853397" cy="656231"/>
          </a:xfrm>
          <a:prstGeom prst="wedgeRoundRectCallout">
            <a:avLst>
              <a:gd name="adj1" fmla="val -50215"/>
              <a:gd name="adj2" fmla="val 117856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idle time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093608" y="2391227"/>
            <a:ext cx="1853397" cy="656232"/>
          </a:xfrm>
          <a:prstGeom prst="wedgeRoundRectCallout">
            <a:avLst>
              <a:gd name="adj1" fmla="val 56994"/>
              <a:gd name="adj2" fmla="val 9436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TCP transfer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8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1697" y="1450995"/>
            <a:ext cx="8229600" cy="4731634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bottlenecks of web browsing</a:t>
            </a:r>
          </a:p>
          <a:p>
            <a:pPr lvl="1"/>
            <a:r>
              <a:rPr lang="en-US" dirty="0" smtClean="0"/>
              <a:t>Client execution</a:t>
            </a:r>
          </a:p>
          <a:p>
            <a:pPr lvl="1"/>
            <a:r>
              <a:rPr lang="en-US" dirty="0" smtClean="0"/>
              <a:t>Data download</a:t>
            </a:r>
          </a:p>
          <a:p>
            <a:r>
              <a:rPr lang="en-US" dirty="0" smtClean="0"/>
              <a:t>Higher </a:t>
            </a:r>
            <a:r>
              <a:rPr lang="en-US" b="1" dirty="0" smtClean="0"/>
              <a:t>concurrency </a:t>
            </a:r>
            <a:r>
              <a:rPr lang="en-US" dirty="0" smtClean="0"/>
              <a:t>significantly improves performance</a:t>
            </a:r>
          </a:p>
          <a:p>
            <a:r>
              <a:rPr lang="en-US" b="1" dirty="0" smtClean="0"/>
              <a:t>Compression </a:t>
            </a:r>
            <a:r>
              <a:rPr lang="en-US" dirty="0" smtClean="0"/>
              <a:t>is usually helpful</a:t>
            </a:r>
          </a:p>
          <a:p>
            <a:r>
              <a:rPr lang="en-US" b="1" dirty="0" smtClean="0"/>
              <a:t>Content customization</a:t>
            </a:r>
            <a:r>
              <a:rPr lang="en-US" dirty="0" smtClean="0"/>
              <a:t> is beneficial</a:t>
            </a:r>
          </a:p>
          <a:p>
            <a:pPr lvl="1"/>
            <a:r>
              <a:rPr lang="en-US" dirty="0" smtClean="0"/>
              <a:t>Data URL scheme</a:t>
            </a:r>
          </a:p>
          <a:p>
            <a:pPr lvl="1"/>
            <a:r>
              <a:rPr lang="en-US" dirty="0" smtClean="0"/>
              <a:t>Minification</a:t>
            </a:r>
          </a:p>
          <a:p>
            <a:pPr lvl="1"/>
            <a:r>
              <a:rPr lang="en-US" dirty="0" smtClean="0"/>
              <a:t>Minimal redirections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Lessons from </a:t>
            </a:r>
            <a:r>
              <a:rPr lang="en-US" sz="4000" dirty="0" smtClean="0"/>
              <a:t>web browsing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performance study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9695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239046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195" y="1481328"/>
            <a:ext cx="8835837" cy="4525963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3366FF"/>
                </a:solidFill>
              </a:rPr>
              <a:t>Performance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3366FF"/>
                </a:solidFill>
              </a:rPr>
              <a:t>power</a:t>
            </a:r>
            <a:r>
              <a:rPr lang="en-US" dirty="0" smtClean="0">
                <a:solidFill>
                  <a:srgbClr val="3366FF"/>
                </a:solidFill>
              </a:rPr>
              <a:t> </a:t>
            </a:r>
            <a:r>
              <a:rPr lang="en-US" dirty="0" smtClean="0"/>
              <a:t>characteristics of cellular networks and smartphone applications are not well studied</a:t>
            </a:r>
          </a:p>
          <a:p>
            <a:pPr lvl="1"/>
            <a:r>
              <a:rPr lang="en-US" dirty="0" smtClean="0"/>
              <a:t>especially for the new LTE networks</a:t>
            </a:r>
          </a:p>
          <a:p>
            <a:r>
              <a:rPr lang="en-US" dirty="0" smtClean="0"/>
              <a:t>Many smartphone applications are not well designed with inefficient use of network, radio and power resources</a:t>
            </a:r>
          </a:p>
          <a:p>
            <a:pPr lvl="1"/>
            <a:r>
              <a:rPr lang="en-US" dirty="0"/>
              <a:t>mainly </a:t>
            </a:r>
            <a:r>
              <a:rPr lang="en-US" dirty="0" smtClean="0"/>
              <a:t>due to the unawareness </a:t>
            </a:r>
            <a:r>
              <a:rPr lang="en-US" dirty="0"/>
              <a:t>of the cellular specific </a:t>
            </a:r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motivations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95246"/>
            <a:ext cx="8229600" cy="4525963"/>
          </a:xfrm>
        </p:spPr>
        <p:txBody>
          <a:bodyPr/>
          <a:lstStyle/>
          <a:p>
            <a:r>
              <a:rPr lang="en-US" dirty="0" smtClean="0"/>
              <a:t>LTE has </a:t>
            </a:r>
            <a:r>
              <a:rPr lang="en-US" dirty="0"/>
              <a:t>not been extensively studied empirically in a deployed commercial network </a:t>
            </a:r>
            <a:r>
              <a:rPr lang="en-US" dirty="0" smtClean="0"/>
              <a:t>setting</a:t>
            </a:r>
          </a:p>
          <a:p>
            <a:r>
              <a:rPr lang="en-US" dirty="0" smtClean="0"/>
              <a:t>Study how </a:t>
            </a:r>
            <a:r>
              <a:rPr lang="en-US" dirty="0"/>
              <a:t>network resources are utilized across different protocol layers for real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Evaluate </a:t>
            </a:r>
            <a:r>
              <a:rPr lang="en-US" dirty="0"/>
              <a:t>the benefits of increased bandwidth for </a:t>
            </a:r>
            <a:r>
              <a:rPr lang="en-US" dirty="0" smtClean="0"/>
              <a:t>mobile </a:t>
            </a:r>
            <a:r>
              <a:rPr lang="en-US" dirty="0"/>
              <a:t>applications and essential network </a:t>
            </a:r>
            <a:r>
              <a:rPr lang="en-US" dirty="0" smtClean="0"/>
              <a:t>protocols </a:t>
            </a:r>
            <a:r>
              <a:rPr lang="en-US" dirty="0"/>
              <a:t>to identify their </a:t>
            </a:r>
            <a:r>
              <a:rPr lang="en-US" dirty="0" smtClean="0"/>
              <a:t>limitations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602825"/>
            <a:ext cx="8229600" cy="1143000"/>
          </a:xfrm>
        </p:spPr>
        <p:txBody>
          <a:bodyPr>
            <a:noAutofit/>
          </a:bodyPr>
          <a:lstStyle/>
          <a:p>
            <a:r>
              <a:rPr lang="en-US" sz="3700" dirty="0" smtClean="0">
                <a:effectLst/>
              </a:rPr>
              <a:t>Motivations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3218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6041"/>
            <a:ext cx="8229600" cy="385615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network topology of the studied carrier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825615" y="3039280"/>
            <a:ext cx="1241557" cy="1269934"/>
          </a:xfrm>
          <a:prstGeom prst="roundRect">
            <a:avLst/>
          </a:prstGeom>
          <a:solidFill>
            <a:schemeClr val="bg2">
              <a:alpha val="0"/>
            </a:schemeClr>
          </a:solidFill>
          <a:ln w="28575" cmpd="sng"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26554" y="5672196"/>
            <a:ext cx="3280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Data collection point</a:t>
            </a:r>
            <a:endParaRPr lang="en-US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94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 set statistics</a:t>
            </a:r>
          </a:p>
          <a:p>
            <a:pPr lvl="1"/>
            <a:r>
              <a:rPr lang="en-US" dirty="0" smtClean="0"/>
              <a:t>Covering </a:t>
            </a:r>
            <a:r>
              <a:rPr lang="en-US" dirty="0"/>
              <a:t>a fixed set of 22 </a:t>
            </a:r>
            <a:r>
              <a:rPr lang="en-US" dirty="0" err="1"/>
              <a:t>eNBs</a:t>
            </a:r>
            <a:r>
              <a:rPr lang="en-US" dirty="0"/>
              <a:t> at a large metropolitan area in the </a:t>
            </a:r>
            <a:r>
              <a:rPr lang="en-US" dirty="0" smtClean="0"/>
              <a:t>U.S.</a:t>
            </a:r>
          </a:p>
          <a:p>
            <a:pPr lvl="1"/>
            <a:r>
              <a:rPr lang="en-US" dirty="0" smtClean="0"/>
              <a:t>Over </a:t>
            </a:r>
            <a:r>
              <a:rPr lang="en-US" dirty="0" smtClean="0">
                <a:solidFill>
                  <a:schemeClr val="accent2"/>
                </a:solidFill>
              </a:rPr>
              <a:t>300,000 </a:t>
            </a:r>
            <a:r>
              <a:rPr lang="en-US" dirty="0" smtClean="0"/>
              <a:t>users</a:t>
            </a:r>
          </a:p>
          <a:p>
            <a:pPr lvl="1"/>
            <a:r>
              <a:rPr lang="en-US" dirty="0">
                <a:solidFill>
                  <a:srgbClr val="DA1F28"/>
                </a:solidFill>
              </a:rPr>
              <a:t>3.84 billion</a:t>
            </a:r>
            <a:r>
              <a:rPr lang="en-US" dirty="0"/>
              <a:t> packets, corresponding to 2.9 TB of LTE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Collected over 10 consecutive days</a:t>
            </a:r>
          </a:p>
          <a:p>
            <a:r>
              <a:rPr lang="en-US" dirty="0" smtClean="0"/>
              <a:t>Data contents: packet </a:t>
            </a:r>
            <a:r>
              <a:rPr lang="en-US" dirty="0"/>
              <a:t>header </a:t>
            </a:r>
            <a:r>
              <a:rPr lang="en-US" dirty="0" smtClean="0"/>
              <a:t>trace consisting of</a:t>
            </a:r>
          </a:p>
          <a:p>
            <a:pPr lvl="1"/>
            <a:r>
              <a:rPr lang="en-US" dirty="0" smtClean="0"/>
              <a:t>IP </a:t>
            </a:r>
            <a:r>
              <a:rPr lang="en-US" dirty="0"/>
              <a:t>and transport-layer </a:t>
            </a:r>
            <a:r>
              <a:rPr lang="en-US" dirty="0" smtClean="0"/>
              <a:t>headers</a:t>
            </a:r>
          </a:p>
          <a:p>
            <a:pPr lvl="1"/>
            <a:r>
              <a:rPr lang="en-US" dirty="0" smtClean="0"/>
              <a:t>A 64</a:t>
            </a:r>
            <a:r>
              <a:rPr lang="en-US" dirty="0"/>
              <a:t>-bit timestamp for each </a:t>
            </a:r>
            <a:r>
              <a:rPr lang="en-US" dirty="0" smtClean="0"/>
              <a:t>packet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payload data is captured except for headers of </a:t>
            </a:r>
            <a:r>
              <a:rPr lang="en-US" dirty="0" smtClean="0"/>
              <a:t>HTTP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 studied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flow size </a:t>
            </a:r>
            <a:r>
              <a:rPr lang="en-US" dirty="0"/>
              <a:t>exhibiting strong heavy-tail </a:t>
            </a:r>
            <a:r>
              <a:rPr lang="en-US" dirty="0" smtClean="0"/>
              <a:t>distributions, similar to wired networks</a:t>
            </a:r>
          </a:p>
          <a:p>
            <a:pPr lvl="1"/>
            <a:r>
              <a:rPr lang="en-US" dirty="0" smtClean="0"/>
              <a:t>90% flows &lt; 3 </a:t>
            </a:r>
            <a:r>
              <a:rPr lang="en-US" dirty="0"/>
              <a:t>KB </a:t>
            </a:r>
            <a:r>
              <a:rPr lang="en-US" dirty="0" smtClean="0"/>
              <a:t>uplink, &lt; 36 KB </a:t>
            </a:r>
            <a:r>
              <a:rPr lang="en-US" dirty="0"/>
              <a:t>downlink </a:t>
            </a:r>
            <a:r>
              <a:rPr lang="en-US" dirty="0" smtClean="0"/>
              <a:t>payload</a:t>
            </a:r>
          </a:p>
          <a:p>
            <a:pPr lvl="1"/>
            <a:r>
              <a:rPr lang="en-US" dirty="0" smtClean="0"/>
              <a:t>Top 0.6% </a:t>
            </a:r>
            <a:r>
              <a:rPr lang="en-US" dirty="0"/>
              <a:t>of flows </a:t>
            </a:r>
            <a:r>
              <a:rPr lang="en-US" dirty="0" smtClean="0"/>
              <a:t>have 62% total </a:t>
            </a:r>
            <a:r>
              <a:rPr lang="en-US" dirty="0"/>
              <a:t>downlink </a:t>
            </a:r>
            <a:r>
              <a:rPr lang="en-US" dirty="0" smtClean="0"/>
              <a:t>bytes</a:t>
            </a:r>
          </a:p>
          <a:p>
            <a:r>
              <a:rPr lang="en-US" dirty="0" smtClean="0"/>
              <a:t>Delaying FIN/RESET </a:t>
            </a:r>
            <a:r>
              <a:rPr lang="en-US" dirty="0"/>
              <a:t>for longer than </a:t>
            </a:r>
            <a:r>
              <a:rPr lang="en-US" dirty="0" smtClean="0"/>
              <a:t>10 seconds </a:t>
            </a:r>
            <a:r>
              <a:rPr lang="en-US" dirty="0"/>
              <a:t>occurs in </a:t>
            </a:r>
            <a:r>
              <a:rPr lang="en-US" dirty="0" smtClean="0"/>
              <a:t>23% </a:t>
            </a:r>
            <a:r>
              <a:rPr lang="en-US" dirty="0"/>
              <a:t>of the flows </a:t>
            </a:r>
            <a:endParaRPr lang="en-US" dirty="0"/>
          </a:p>
          <a:p>
            <a:r>
              <a:rPr lang="en-US" dirty="0" smtClean="0"/>
              <a:t>TCP concurrency is not high</a:t>
            </a:r>
          </a:p>
          <a:p>
            <a:pPr lvl="1"/>
            <a:r>
              <a:rPr lang="en-US" dirty="0" smtClean="0"/>
              <a:t>1 </a:t>
            </a:r>
            <a:r>
              <a:rPr lang="en-US" dirty="0"/>
              <a:t>TCP flow actively downloading </a:t>
            </a:r>
            <a:r>
              <a:rPr lang="en-US" dirty="0" smtClean="0"/>
              <a:t>for 72% of the time</a:t>
            </a:r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2G/3G </a:t>
            </a:r>
            <a:r>
              <a:rPr lang="en-US" dirty="0" smtClean="0"/>
              <a:t>networks</a:t>
            </a:r>
            <a:r>
              <a:rPr lang="en-US" dirty="0"/>
              <a:t>, usually the RAN latency dominates the overall end-to-end </a:t>
            </a:r>
            <a:r>
              <a:rPr lang="en-US" dirty="0" smtClean="0"/>
              <a:t>delay; no </a:t>
            </a:r>
            <a:r>
              <a:rPr lang="en-US" dirty="0"/>
              <a:t>longer the case in LTE </a:t>
            </a:r>
            <a:r>
              <a:rPr lang="en-US" dirty="0" smtClean="0"/>
              <a:t>networks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2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and image contents are dominant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Breakdown of content type for all HTTP traffic based on </a:t>
            </a:r>
            <a:r>
              <a:rPr lang="en-US" dirty="0" smtClean="0">
                <a:effectLst/>
              </a:rPr>
              <a:t>content size</a:t>
            </a:r>
            <a:endParaRPr lang="en-US" dirty="0"/>
          </a:p>
        </p:txBody>
      </p:sp>
      <p:pic>
        <p:nvPicPr>
          <p:cNvPr id="5" name="Picture 4" descr="content_type_new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396" y="1975768"/>
            <a:ext cx="5435287" cy="41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</a:t>
            </a:r>
            <a:r>
              <a:rPr lang="en-US" dirty="0"/>
              <a:t>buffers in </a:t>
            </a:r>
            <a:r>
              <a:rPr lang="en-US" dirty="0" smtClean="0"/>
              <a:t>the LTE networks </a:t>
            </a:r>
            <a:r>
              <a:rPr lang="en-US" dirty="0"/>
              <a:t>may cause high queuing </a:t>
            </a:r>
            <a:r>
              <a:rPr lang="en-US" dirty="0" smtClean="0"/>
              <a:t>delays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Queueing delay</a:t>
            </a:r>
            <a:endParaRPr lang="en-US" dirty="0"/>
          </a:p>
        </p:txBody>
      </p:sp>
      <p:pic>
        <p:nvPicPr>
          <p:cNvPr id="5" name="Picture 4" descr="rtt_bif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29" y="2281368"/>
            <a:ext cx="7109233" cy="3725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54573" y="6007909"/>
            <a:ext cx="5586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– unacknowledged TCP bytes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5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5826" y="1551044"/>
            <a:ext cx="799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When one LTE user is downloading data …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Each </a:t>
            </a:r>
            <a:r>
              <a:rPr lang="en-US" sz="2000" b="1" dirty="0">
                <a:solidFill>
                  <a:srgbClr val="3366FF"/>
                </a:solidFill>
              </a:rPr>
              <a:t>dot corresponds to either a data packet or an ACK packet</a:t>
            </a:r>
          </a:p>
        </p:txBody>
      </p:sp>
    </p:spTree>
    <p:extLst>
      <p:ext uri="{BB962C8B-B14F-4D97-AF65-F5344CB8AC3E}">
        <p14:creationId xmlns:p14="http://schemas.microsoft.com/office/powerpoint/2010/main" val="354073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6861" y="339629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bytes in flight growing</a:t>
            </a:r>
            <a:endParaRPr lang="en-US" sz="2000" b="1" dirty="0">
              <a:solidFill>
                <a:srgbClr val="3366FF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80919" y="4052373"/>
            <a:ext cx="0" cy="542219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053945" y="3881146"/>
            <a:ext cx="1469890" cy="1327010"/>
          </a:xfrm>
          <a:prstGeom prst="straightConnector1">
            <a:avLst/>
          </a:prstGeom>
          <a:ln w="60325" cmpd="sng">
            <a:solidFill>
              <a:srgbClr val="FF66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76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1562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Packet loss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66648" y="3510154"/>
            <a:ext cx="0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823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305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5399" y="3038990"/>
            <a:ext cx="26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Fast retransmission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95190" y="3510154"/>
            <a:ext cx="285416" cy="542219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1448114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366FF"/>
                </a:solidFill>
              </a:rPr>
              <a:t>Fast retransmission allows TCP to directly send the lost </a:t>
            </a:r>
            <a:r>
              <a:rPr lang="en-US" sz="2000" b="1" dirty="0" smtClean="0">
                <a:solidFill>
                  <a:srgbClr val="3366FF"/>
                </a:solidFill>
              </a:rPr>
              <a:t>segment 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to </a:t>
            </a:r>
            <a:r>
              <a:rPr lang="en-US" sz="2000" b="1" dirty="0">
                <a:solidFill>
                  <a:srgbClr val="3366FF"/>
                </a:solidFill>
              </a:rPr>
              <a:t>the receiver possibly preventing retransmission </a:t>
            </a:r>
            <a:r>
              <a:rPr lang="en-US" sz="2000" b="1" dirty="0" smtClean="0">
                <a:solidFill>
                  <a:srgbClr val="3366FF"/>
                </a:solidFill>
              </a:rPr>
              <a:t>timeout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1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1536" y="2824666"/>
            <a:ext cx="17273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262ms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95190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TCP uses RTT estimate to update retransmission timeout (RTO)</a:t>
            </a:r>
          </a:p>
          <a:p>
            <a:r>
              <a:rPr lang="en-US" sz="2000" b="1" dirty="0" smtClean="0">
                <a:solidFill>
                  <a:srgbClr val="3366FF"/>
                </a:solidFill>
              </a:rPr>
              <a:t>However, TCP does </a:t>
            </a:r>
            <a:r>
              <a:rPr lang="en-US" sz="2000" b="1" dirty="0" smtClean="0">
                <a:solidFill>
                  <a:srgbClr val="DA1F28"/>
                </a:solidFill>
              </a:rPr>
              <a:t>not</a:t>
            </a:r>
            <a:r>
              <a:rPr lang="en-US" sz="2000" b="1" dirty="0" smtClean="0">
                <a:solidFill>
                  <a:srgbClr val="3366FF"/>
                </a:solidFill>
              </a:rPr>
              <a:t> update RTO based on duplicate ACKs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4705788" y="4448366"/>
            <a:ext cx="349633" cy="570831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99461" y="48757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Duplicate ACKs</a:t>
            </a:r>
            <a:endParaRPr lang="en-US" b="1" dirty="0">
              <a:solidFill>
                <a:srgbClr val="DA1F2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32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queueing delay causes unexpected TCP behavior</a:t>
            </a:r>
            <a:endParaRPr lang="en-US" dirty="0"/>
          </a:p>
        </p:txBody>
      </p:sp>
      <p:pic>
        <p:nvPicPr>
          <p:cNvPr id="5" name="Picture 4" descr="seq_ack_dupack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7" y="2185157"/>
            <a:ext cx="7144487" cy="4114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8714" y="2553556"/>
            <a:ext cx="2769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DA1F28"/>
                </a:solidFill>
              </a:rPr>
              <a:t>RTT: 356ms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RTO: 290ms</a:t>
            </a:r>
          </a:p>
          <a:p>
            <a:r>
              <a:rPr lang="en-US" sz="2000" b="1" dirty="0" smtClean="0">
                <a:solidFill>
                  <a:srgbClr val="DA1F28"/>
                </a:solidFill>
              </a:rPr>
              <a:t>RTT &gt; RTO, timeout!</a:t>
            </a:r>
            <a:endParaRPr lang="en-US" sz="2000" b="1" dirty="0">
              <a:solidFill>
                <a:srgbClr val="DA1F28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23207" y="3510154"/>
            <a:ext cx="0" cy="984556"/>
          </a:xfrm>
          <a:prstGeom prst="straightConnector1">
            <a:avLst/>
          </a:prstGeom>
          <a:ln w="57150" cmpd="sng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250" y="1448114"/>
            <a:ext cx="9179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Retransmission timeout happens</a:t>
            </a:r>
            <a:r>
              <a:rPr lang="en-US" sz="2000" b="1" dirty="0">
                <a:solidFill>
                  <a:srgbClr val="3366FF"/>
                </a:solidFill>
              </a:rPr>
              <a:t>, the congestion window </a:t>
            </a:r>
            <a:r>
              <a:rPr lang="en-US" sz="2000" b="1" dirty="0" smtClean="0">
                <a:solidFill>
                  <a:srgbClr val="3366FF"/>
                </a:solidFill>
              </a:rPr>
              <a:t>drops </a:t>
            </a:r>
            <a:r>
              <a:rPr lang="en-US" sz="2000" b="1" dirty="0">
                <a:solidFill>
                  <a:srgbClr val="3366FF"/>
                </a:solidFill>
              </a:rPr>
              <a:t>to 1 segment, triggering slow start, </a:t>
            </a:r>
            <a:r>
              <a:rPr lang="en-US" sz="2000" b="1" dirty="0" smtClean="0">
                <a:solidFill>
                  <a:srgbClr val="3366FF"/>
                </a:solidFill>
              </a:rPr>
              <a:t>hurting </a:t>
            </a:r>
            <a:r>
              <a:rPr lang="en-US" sz="2000" b="1" dirty="0">
                <a:solidFill>
                  <a:srgbClr val="3366FF"/>
                </a:solidFill>
              </a:rPr>
              <a:t>TCP </a:t>
            </a:r>
            <a:r>
              <a:rPr lang="en-US" sz="2000" b="1" dirty="0" smtClean="0">
                <a:solidFill>
                  <a:srgbClr val="3366FF"/>
                </a:solidFill>
              </a:rPr>
              <a:t>performance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7898" y="45447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DA1F28"/>
                </a:solidFill>
              </a:rPr>
              <a:t>Slow start</a:t>
            </a:r>
            <a:endParaRPr lang="en-US" b="1" dirty="0">
              <a:solidFill>
                <a:srgbClr val="DA1F28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5333701" y="4056008"/>
            <a:ext cx="349633" cy="684998"/>
          </a:xfrm>
          <a:prstGeom prst="rightBrace">
            <a:avLst>
              <a:gd name="adj1" fmla="val 31767"/>
              <a:gd name="adj2" fmla="val 50000"/>
            </a:avLst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2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all the large TCP flows </a:t>
            </a:r>
            <a:r>
              <a:rPr lang="en-US" dirty="0" smtClean="0"/>
              <a:t>with ≥ 1 packet loss, </a:t>
            </a:r>
            <a:r>
              <a:rPr lang="en-US" dirty="0" smtClean="0">
                <a:solidFill>
                  <a:srgbClr val="DA1F28"/>
                </a:solidFill>
              </a:rPr>
              <a:t>20%</a:t>
            </a:r>
            <a:r>
              <a:rPr lang="en-US" dirty="0" smtClean="0"/>
              <a:t> </a:t>
            </a:r>
            <a:r>
              <a:rPr lang="en-US" dirty="0"/>
              <a:t>of them suffer from the slow start problem, which consists of </a:t>
            </a:r>
            <a:r>
              <a:rPr lang="en-US" dirty="0" smtClean="0">
                <a:solidFill>
                  <a:srgbClr val="DA1F28"/>
                </a:solidFill>
              </a:rPr>
              <a:t>12.3 </a:t>
            </a:r>
            <a:r>
              <a:rPr lang="en-US" dirty="0" smtClean="0"/>
              <a:t>% </a:t>
            </a:r>
            <a:r>
              <a:rPr lang="en-US" dirty="0"/>
              <a:t>of all large TCP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In </a:t>
            </a:r>
            <a:r>
              <a:rPr lang="en-US" dirty="0"/>
              <a:t>one case, a </a:t>
            </a:r>
            <a:r>
              <a:rPr lang="en-US" dirty="0" smtClean="0"/>
              <a:t>3-minute </a:t>
            </a:r>
            <a:r>
              <a:rPr lang="en-US" dirty="0"/>
              <a:t>flow even experience 50 slow starts, resulting in an average throughput of only </a:t>
            </a:r>
            <a:r>
              <a:rPr lang="en-US" dirty="0" smtClean="0">
                <a:solidFill>
                  <a:srgbClr val="DA1F28"/>
                </a:solidFill>
              </a:rPr>
              <a:t>2.8Mbps</a:t>
            </a:r>
            <a:r>
              <a:rPr lang="en-US" dirty="0"/>
              <a:t>, while the estimated bandwidth actually larger than </a:t>
            </a:r>
            <a:r>
              <a:rPr lang="en-US" dirty="0" smtClean="0">
                <a:solidFill>
                  <a:srgbClr val="DA1F28"/>
                </a:solidFill>
              </a:rPr>
              <a:t>10Mbps</a:t>
            </a:r>
            <a:endParaRPr lang="en-US" dirty="0">
              <a:solidFill>
                <a:srgbClr val="DA1F28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Prevalence of the slow-start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Import for understanding </a:t>
            </a:r>
            <a:r>
              <a:rPr lang="en-US" dirty="0"/>
              <a:t>the network utilization efficiency of </a:t>
            </a:r>
            <a:r>
              <a:rPr lang="en-US" dirty="0" smtClean="0"/>
              <a:t>mobile applications</a:t>
            </a:r>
          </a:p>
          <a:p>
            <a:endParaRPr lang="en-US" dirty="0" smtClean="0"/>
          </a:p>
          <a:p>
            <a:r>
              <a:rPr lang="en-US" dirty="0" smtClean="0"/>
              <a:t>Active probing methods do not apply since the network condition is highly variable and it is impossible to launch measurement for all users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6980" y="274638"/>
            <a:ext cx="898702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Passive bandwidth estimation algorithm based on server-side traces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51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0" y="1417638"/>
            <a:ext cx="8229600" cy="45259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5823" y="6007100"/>
            <a:ext cx="3927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Typical TCP data transfer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313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Assume packet size is S,</a:t>
            </a:r>
          </a:p>
          <a:p>
            <a:r>
              <a:rPr lang="en-US" sz="2000" dirty="0" smtClean="0"/>
              <a:t>sending rate between 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and t</a:t>
            </a:r>
            <a:r>
              <a:rPr lang="en-US" sz="2000" baseline="-25000" dirty="0" smtClean="0"/>
              <a:t>4</a:t>
            </a:r>
            <a:r>
              <a:rPr lang="en-US" sz="2000" dirty="0" smtClean="0"/>
              <a:t> is</a:t>
            </a:r>
            <a:endParaRPr lang="en-US" sz="2000" dirty="0"/>
          </a:p>
        </p:txBody>
      </p:sp>
      <p:pic>
        <p:nvPicPr>
          <p:cNvPr id="8" name="Picture 7" descr="Screen Shot 2013-04-17 at 12.29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598" y="3560962"/>
            <a:ext cx="2731716" cy="131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35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017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UE’s </a:t>
            </a:r>
            <a:r>
              <a:rPr lang="en-US" sz="2000" dirty="0"/>
              <a:t>perspective,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receiving rate for </a:t>
            </a:r>
            <a:endParaRPr lang="en-US" sz="2000" dirty="0" smtClean="0"/>
          </a:p>
          <a:p>
            <a:r>
              <a:rPr lang="en-US" sz="2000" dirty="0" smtClean="0"/>
              <a:t>these </a:t>
            </a:r>
            <a:r>
              <a:rPr lang="en-US" sz="2000" dirty="0"/>
              <a:t>n − 2 packets is </a:t>
            </a:r>
            <a:endParaRPr lang="en-US" sz="2000" dirty="0"/>
          </a:p>
        </p:txBody>
      </p:sp>
      <p:pic>
        <p:nvPicPr>
          <p:cNvPr id="9" name="Picture 8" descr="Screen Shot 2013-04-17 at 12.29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3581731"/>
            <a:ext cx="2743867" cy="12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91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Typically</a:t>
            </a:r>
            <a:r>
              <a:rPr lang="en-US" sz="2000" dirty="0"/>
              <a:t>, t</a:t>
            </a:r>
            <a:r>
              <a:rPr lang="en-US" sz="2000" baseline="-25000" dirty="0"/>
              <a:t>2</a:t>
            </a:r>
            <a:r>
              <a:rPr lang="en-US" sz="2000" dirty="0"/>
              <a:t> is very </a:t>
            </a:r>
            <a:r>
              <a:rPr lang="en-US" sz="2000" dirty="0" smtClean="0"/>
              <a:t>close</a:t>
            </a:r>
          </a:p>
          <a:p>
            <a:r>
              <a:rPr lang="en-US" sz="2000" dirty="0" smtClean="0"/>
              <a:t>to </a:t>
            </a:r>
            <a:r>
              <a:rPr lang="en-US" sz="2000" dirty="0"/>
              <a:t>t</a:t>
            </a:r>
            <a:r>
              <a:rPr lang="en-US" sz="2000" baseline="-25000" dirty="0"/>
              <a:t>1</a:t>
            </a:r>
            <a:r>
              <a:rPr lang="en-US" sz="2000" dirty="0"/>
              <a:t> and similarly for </a:t>
            </a:r>
            <a:endParaRPr lang="en-US" sz="2000" dirty="0" smtClean="0"/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5</a:t>
            </a:r>
            <a:r>
              <a:rPr lang="en-US" sz="2000" dirty="0" smtClean="0"/>
              <a:t> </a:t>
            </a:r>
            <a:r>
              <a:rPr lang="en-US" sz="2000" dirty="0"/>
              <a:t>and t</a:t>
            </a:r>
            <a:r>
              <a:rPr lang="en-US" sz="2000" baseline="-25000" dirty="0"/>
              <a:t>6</a:t>
            </a:r>
            <a:r>
              <a:rPr lang="en-US" sz="2000" dirty="0"/>
              <a:t> 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Screen Shot 2013-04-17 at 12.33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237" y="3575863"/>
            <a:ext cx="2845078" cy="1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gorith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70" r="-10270"/>
          <a:stretch>
            <a:fillRect/>
          </a:stretch>
        </p:blipFill>
        <p:spPr>
          <a:xfrm>
            <a:off x="-328229" y="1802899"/>
            <a:ext cx="7073952" cy="38904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4057" y="2169706"/>
            <a:ext cx="3223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</a:t>
            </a:r>
            <a:r>
              <a:rPr lang="en-US" sz="2000" dirty="0"/>
              <a:t>use TCP </a:t>
            </a:r>
            <a:r>
              <a:rPr lang="en-US" sz="2000" dirty="0" smtClean="0"/>
              <a:t>Timestamps</a:t>
            </a:r>
          </a:p>
          <a:p>
            <a:r>
              <a:rPr lang="en-US" sz="2000" dirty="0" smtClean="0"/>
              <a:t>option to calculate</a:t>
            </a:r>
          </a:p>
          <a:p>
            <a:r>
              <a:rPr lang="en-US" sz="2000" dirty="0" smtClean="0"/>
              <a:t>t</a:t>
            </a:r>
            <a:r>
              <a:rPr lang="en-US" sz="2000" baseline="-25000" dirty="0" smtClean="0"/>
              <a:t>6</a:t>
            </a:r>
            <a:r>
              <a:rPr lang="en-US" sz="2000" dirty="0" smtClean="0"/>
              <a:t> </a:t>
            </a:r>
            <a:r>
              <a:rPr lang="en-US" sz="2000" dirty="0"/>
              <a:t>− 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(G is a constant</a:t>
            </a:r>
          </a:p>
          <a:p>
            <a:r>
              <a:rPr lang="en-US" sz="2000" dirty="0" smtClean="0"/>
              <a:t>that can be inferred for</a:t>
            </a:r>
          </a:p>
          <a:p>
            <a:r>
              <a:rPr lang="en-US" sz="2000" dirty="0" smtClean="0"/>
              <a:t>each client)</a:t>
            </a:r>
            <a:endParaRPr lang="en-US" sz="2000" baseline="-25000" dirty="0"/>
          </a:p>
          <a:p>
            <a:endParaRPr lang="en-US" sz="2000" dirty="0"/>
          </a:p>
        </p:txBody>
      </p:sp>
      <p:pic>
        <p:nvPicPr>
          <p:cNvPr id="7" name="Picture 6" descr="Screen Shot 2013-04-17 at 12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89" y="3905106"/>
            <a:ext cx="3295111" cy="9325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057" y="5080575"/>
            <a:ext cx="31576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92.61% of the TCP flows </a:t>
            </a:r>
            <a:r>
              <a:rPr lang="en-US" sz="2000" dirty="0" smtClean="0"/>
              <a:t>have TCP Timestamps option enabled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060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1520815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59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 sliding window, we obtain pairs of 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snd</a:t>
            </a:r>
            <a:r>
              <a:rPr lang="en-US" dirty="0" smtClean="0"/>
              <a:t> 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baseline="-25000" dirty="0" smtClean="0"/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If a list of conditions about </a:t>
            </a:r>
            <a:r>
              <a:rPr lang="en-US" dirty="0" err="1"/>
              <a:t>R</a:t>
            </a:r>
            <a:r>
              <a:rPr lang="en-US" baseline="-25000" dirty="0" err="1"/>
              <a:t>snd</a:t>
            </a:r>
            <a:r>
              <a:rPr lang="en-US" dirty="0"/>
              <a:t> </a:t>
            </a:r>
            <a:r>
              <a:rPr lang="en-US" dirty="0" smtClean="0"/>
              <a:t>and TCP flow characteristics are met,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rcv</a:t>
            </a:r>
            <a:r>
              <a:rPr lang="en-US" dirty="0" smtClean="0"/>
              <a:t> is the estimated bandwidth</a:t>
            </a:r>
          </a:p>
          <a:p>
            <a:r>
              <a:rPr lang="en-US" dirty="0" smtClean="0"/>
              <a:t>Using this algorithm, we are able to predict the available bandwidth for over </a:t>
            </a:r>
            <a:r>
              <a:rPr lang="en-US" dirty="0"/>
              <a:t>90% of the large downlink </a:t>
            </a:r>
            <a:r>
              <a:rPr lang="en-US" dirty="0" smtClean="0"/>
              <a:t>flows</a:t>
            </a:r>
          </a:p>
          <a:p>
            <a:r>
              <a:rPr lang="en-US" dirty="0" smtClean="0"/>
              <a:t>We use local controlled experiments to validate, the error rate is 7.92%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estimation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6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Median of bandwidth utilization ratio is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, and on </a:t>
            </a:r>
            <a:r>
              <a:rPr lang="en-US" dirty="0"/>
              <a:t>average, the utilization ratio is</a:t>
            </a:r>
            <a:r>
              <a:rPr lang="en-US" dirty="0">
                <a:solidFill>
                  <a:srgbClr val="FF0000"/>
                </a:solidFill>
              </a:rPr>
              <a:t> 34.60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r>
              <a:rPr lang="en-US" dirty="0"/>
              <a:t>For </a:t>
            </a:r>
            <a:r>
              <a:rPr lang="en-US" dirty="0" smtClean="0">
                <a:solidFill>
                  <a:srgbClr val="FF0000"/>
                </a:solidFill>
              </a:rPr>
              <a:t>71%</a:t>
            </a:r>
            <a:r>
              <a:rPr lang="en-US" dirty="0" smtClean="0"/>
              <a:t> </a:t>
            </a:r>
            <a:r>
              <a:rPr lang="en-US" dirty="0"/>
              <a:t>of the large flows, the bandwidth utilization ratio is below 50</a:t>
            </a:r>
            <a:r>
              <a:rPr lang="en-US" dirty="0" smtClean="0"/>
              <a:t>%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Bandwidth utilization by real applications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2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Bandwidth estimation timeline for two sample large TCP flows </a:t>
            </a:r>
            <a:endParaRPr lang="en-US" dirty="0"/>
          </a:p>
        </p:txBody>
      </p:sp>
      <p:pic>
        <p:nvPicPr>
          <p:cNvPr id="5" name="Picture 4" descr="bwe_sampl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30" y="2274309"/>
            <a:ext cx="7385191" cy="42532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8968" y="1848111"/>
            <a:ext cx="661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LTE network has highly varying </a:t>
            </a:r>
            <a:r>
              <a:rPr lang="en-US" sz="2000" b="1" dirty="0">
                <a:solidFill>
                  <a:srgbClr val="3366FF"/>
                </a:solidFill>
              </a:rPr>
              <a:t>available </a:t>
            </a:r>
            <a:r>
              <a:rPr lang="en-US" sz="2000" b="1" dirty="0" smtClean="0">
                <a:solidFill>
                  <a:srgbClr val="3366FF"/>
                </a:solidFill>
              </a:rPr>
              <a:t>bandwidth</a:t>
            </a:r>
            <a:endParaRPr lang="en-US" sz="20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47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Under </a:t>
            </a:r>
            <a:r>
              <a:rPr lang="en-US" dirty="0"/>
              <a:t>small RTTs, TCP can utilize over 95% of the </a:t>
            </a:r>
            <a:r>
              <a:rPr lang="en-US" dirty="0" smtClean="0"/>
              <a:t>varying available bandwidth</a:t>
            </a:r>
          </a:p>
          <a:p>
            <a:r>
              <a:rPr lang="en-US" dirty="0" smtClean="0"/>
              <a:t>When </a:t>
            </a:r>
            <a:r>
              <a:rPr lang="en-US" dirty="0"/>
              <a:t>RTT exceeds 400∼600ms, the utilization ratio drops to below 50</a:t>
            </a:r>
            <a:r>
              <a:rPr lang="en-US" dirty="0" smtClean="0"/>
              <a:t>%</a:t>
            </a:r>
          </a:p>
          <a:p>
            <a:r>
              <a:rPr lang="en-US" dirty="0" smtClean="0"/>
              <a:t>For </a:t>
            </a:r>
            <a:r>
              <a:rPr lang="en-US" dirty="0"/>
              <a:t>the same RTT, higher variation leads to lower </a:t>
            </a:r>
            <a:r>
              <a:rPr lang="en-US" dirty="0" smtClean="0"/>
              <a:t>utilization</a:t>
            </a:r>
          </a:p>
          <a:p>
            <a:r>
              <a:rPr lang="en-US" dirty="0" smtClean="0"/>
              <a:t>Long </a:t>
            </a:r>
            <a:r>
              <a:rPr lang="en-US" dirty="0"/>
              <a:t>RTTs can degrade TCP performance in the LTE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LTE bandwidth variability, RTT and TCP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24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33835" y="3695654"/>
            <a:ext cx="8271234" cy="527950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1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>
            <a:normAutofit/>
          </a:bodyPr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>
            <a:off x="4444921" y="2486089"/>
            <a:ext cx="801719" cy="3814817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2185" y="1390876"/>
            <a:ext cx="4552377" cy="4384282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RRC_IDLE</a:t>
            </a:r>
          </a:p>
          <a:p>
            <a:pPr algn="ctr"/>
            <a:endParaRPr lang="en-US" altLang="zh-CN" sz="2200" b="1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No radio resource </a:t>
            </a:r>
            <a:r>
              <a:rPr lang="en-US" altLang="zh-CN" sz="2200" dirty="0" smtClean="0"/>
              <a:t>allocated</a:t>
            </a:r>
          </a:p>
          <a:p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Low power state: 11.36mW average </a:t>
            </a:r>
            <a:r>
              <a:rPr lang="en-US" altLang="zh-CN" sz="2200" dirty="0" smtClean="0"/>
              <a:t>power</a:t>
            </a:r>
          </a:p>
          <a:p>
            <a:pPr marL="342900" indent="-342900">
              <a:buFont typeface="Arial"/>
              <a:buChar char="•"/>
            </a:pPr>
            <a:endParaRPr lang="en-US" altLang="zh-CN" sz="2200" dirty="0"/>
          </a:p>
          <a:p>
            <a:pPr marL="342900" indent="-342900">
              <a:buFont typeface="Arial"/>
              <a:buChar char="•"/>
            </a:pPr>
            <a:r>
              <a:rPr lang="en-US" altLang="zh-CN" sz="2200" dirty="0"/>
              <a:t>Promotion delay from RRC_IDLE to RRC_CONNECTED: 260ms</a:t>
            </a:r>
          </a:p>
        </p:txBody>
      </p:sp>
    </p:spTree>
    <p:extLst>
      <p:ext uri="{BB962C8B-B14F-4D97-AF65-F5344CB8AC3E}">
        <p14:creationId xmlns:p14="http://schemas.microsoft.com/office/powerpoint/2010/main" val="2203225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5400000" flipV="1">
            <a:off x="5230757" y="1057094"/>
            <a:ext cx="1118751" cy="3479556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965381" y="1330404"/>
            <a:ext cx="4163499" cy="4459873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RRC_CONNECTED</a:t>
            </a:r>
          </a:p>
          <a:p>
            <a:pPr lvl="1"/>
            <a:endParaRPr lang="en-US" altLang="zh-CN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Radio </a:t>
            </a:r>
            <a:r>
              <a:rPr lang="en-US" altLang="zh-CN" sz="2000" dirty="0"/>
              <a:t>resource allocated</a:t>
            </a:r>
          </a:p>
          <a:p>
            <a:endParaRPr lang="en-US" altLang="zh-CN" sz="20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2000" dirty="0" smtClean="0"/>
              <a:t>Power </a:t>
            </a:r>
            <a:r>
              <a:rPr lang="en-US" altLang="zh-CN" sz="2000" dirty="0"/>
              <a:t>state is a function of data rate: 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1060mW is the base power consumption</a:t>
            </a:r>
          </a:p>
          <a:p>
            <a:pPr marL="800100" lvl="1" indent="-342900">
              <a:buFont typeface="Arial"/>
              <a:buChar char="•"/>
            </a:pPr>
            <a:r>
              <a:rPr lang="en-US" altLang="zh-CN" sz="2000" dirty="0"/>
              <a:t>Up to 3300mW transmitting at full speed</a:t>
            </a:r>
            <a:endParaRPr lang="en-US" altLang="zh-CN" sz="2200" b="1" dirty="0"/>
          </a:p>
        </p:txBody>
      </p:sp>
    </p:spTree>
    <p:extLst>
      <p:ext uri="{BB962C8B-B14F-4D97-AF65-F5344CB8AC3E}">
        <p14:creationId xmlns:p14="http://schemas.microsoft.com/office/powerpoint/2010/main" val="945460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875313" y="1130531"/>
            <a:ext cx="2311215" cy="139483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Continuous Reception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940695">
            <a:off x="3639814" y="1672186"/>
            <a:ext cx="3866493" cy="1455430"/>
          </a:xfrm>
          <a:prstGeom prst="leftArrow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Send/receive a packet</a:t>
            </a:r>
          </a:p>
          <a:p>
            <a:pPr algn="ctr"/>
            <a:r>
              <a:rPr lang="en-US" sz="2000" b="1" dirty="0" smtClean="0"/>
              <a:t>Promote to </a:t>
            </a:r>
            <a:r>
              <a:rPr lang="en-US" sz="1600" b="1" dirty="0" smtClean="0"/>
              <a:t>RRC_CONNECTED</a:t>
            </a:r>
            <a:endParaRPr lang="en-US" sz="2000" b="1" dirty="0"/>
          </a:p>
        </p:txBody>
      </p:sp>
      <p:sp>
        <p:nvSpPr>
          <p:cNvPr id="8" name="Isosceles Triangle 7"/>
          <p:cNvSpPr/>
          <p:nvPr/>
        </p:nvSpPr>
        <p:spPr>
          <a:xfrm rot="256793">
            <a:off x="5708815" y="3812818"/>
            <a:ext cx="389741" cy="882614"/>
          </a:xfrm>
          <a:prstGeom prst="triangle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289892" y="4507715"/>
            <a:ext cx="2249295" cy="971550"/>
          </a:xfrm>
          <a:prstGeom prst="roundRect">
            <a:avLst/>
          </a:pr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Reset </a:t>
            </a:r>
            <a:r>
              <a:rPr lang="en-US" altLang="zh-CN" sz="2400" b="1" dirty="0" err="1" smtClean="0"/>
              <a:t>Ttail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7809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41" r="-9041"/>
          <a:stretch>
            <a:fillRect/>
          </a:stretch>
        </p:blipFill>
        <p:spPr>
          <a:xfrm>
            <a:off x="49679" y="936810"/>
            <a:ext cx="9094321" cy="5001525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5552"/>
          </a:xfrm>
        </p:spPr>
        <p:txBody>
          <a:bodyPr/>
          <a:lstStyle/>
          <a:p>
            <a:r>
              <a:rPr lang="en-US" dirty="0" smtClean="0"/>
              <a:t>RRC state transitions in LTE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534070" y="4461104"/>
            <a:ext cx="3395405" cy="115704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/>
              <a:t>Ttail</a:t>
            </a:r>
            <a:r>
              <a:rPr lang="en-US" altLang="zh-CN" sz="2400" b="1" dirty="0" smtClean="0"/>
              <a:t> stops</a:t>
            </a:r>
          </a:p>
          <a:p>
            <a:pPr algn="ctr"/>
            <a:r>
              <a:rPr lang="en-US" altLang="zh-CN" sz="2400" b="1" dirty="0" smtClean="0"/>
              <a:t>Demote to RRC_IDLE</a:t>
            </a:r>
            <a:endParaRPr lang="en-US" altLang="zh-CN" dirty="0"/>
          </a:p>
        </p:txBody>
      </p:sp>
      <p:sp>
        <p:nvSpPr>
          <p:cNvPr id="7" name="Oval 6"/>
          <p:cNvSpPr/>
          <p:nvPr/>
        </p:nvSpPr>
        <p:spPr>
          <a:xfrm>
            <a:off x="6474475" y="2126364"/>
            <a:ext cx="1655411" cy="1438501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DRX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 rot="20538313" flipH="1">
            <a:off x="4580967" y="2659934"/>
            <a:ext cx="2374176" cy="1455430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Ttail</a:t>
            </a:r>
            <a:r>
              <a:rPr lang="en-US" sz="2400" b="1" dirty="0" smtClean="0"/>
              <a:t> expires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8478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481328"/>
            <a:ext cx="7825885" cy="5086333"/>
          </a:xfrm>
        </p:spPr>
        <p:txBody>
          <a:bodyPr>
            <a:normAutofit/>
          </a:bodyPr>
          <a:lstStyle/>
          <a:p>
            <a:r>
              <a:rPr lang="en-US" dirty="0" smtClean="0"/>
              <a:t>Measure most relevant network characteristics of cellular networks</a:t>
            </a:r>
          </a:p>
          <a:p>
            <a:r>
              <a:rPr lang="en-US" dirty="0" smtClean="0"/>
              <a:t>Measurement results not be affected by any external factors</a:t>
            </a:r>
          </a:p>
          <a:p>
            <a:r>
              <a:rPr lang="en-US" dirty="0" smtClean="0"/>
              <a:t>Attract a large number of users covering different carriers and geographical regions</a:t>
            </a:r>
          </a:p>
          <a:p>
            <a:r>
              <a:rPr lang="en-US" dirty="0" smtClean="0"/>
              <a:t>Benefit the research community in terms of both tool and data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goals of MobiPerf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 descr="logo51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240" y="116894"/>
            <a:ext cx="1624287" cy="1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" b="2253"/>
          <a:stretch>
            <a:fillRect/>
          </a:stretch>
        </p:blipFill>
        <p:spPr>
          <a:xfrm>
            <a:off x="457200" y="2133041"/>
            <a:ext cx="8229600" cy="4525963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59" y="274638"/>
            <a:ext cx="8406241" cy="8901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Power trace of RRC </a:t>
            </a:r>
            <a:r>
              <a:rPr lang="en-US" dirty="0" smtClean="0"/>
              <a:t>state transitions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15468" y="1425155"/>
            <a:ext cx="79318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The data points are sampled and DRX in RRC_CONNECTED tail 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is not obvious due to the low sampling rate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73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8763" y="727102"/>
            <a:ext cx="8569002" cy="4754266"/>
          </a:xfrm>
        </p:spPr>
        <p:txBody>
          <a:bodyPr/>
          <a:lstStyle/>
          <a:p>
            <a:r>
              <a:rPr lang="en-US" dirty="0" smtClean="0"/>
              <a:t>Measured with a LTE phone and Monsoon power meter, averaged with repeated samples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1749"/>
          </a:xfrm>
        </p:spPr>
        <p:txBody>
          <a:bodyPr>
            <a:normAutofit/>
          </a:bodyPr>
          <a:lstStyle/>
          <a:p>
            <a:r>
              <a:rPr lang="en-US" dirty="0" smtClean="0"/>
              <a:t>LTE power </a:t>
            </a:r>
            <a:r>
              <a:rPr lang="en-US" dirty="0"/>
              <a:t>model </a:t>
            </a:r>
            <a:r>
              <a:rPr lang="en-US" dirty="0" smtClean="0"/>
              <a:t>(Verizon)</a:t>
            </a:r>
            <a:endParaRPr lang="en-US" dirty="0"/>
          </a:p>
        </p:txBody>
      </p:sp>
      <p:pic>
        <p:nvPicPr>
          <p:cNvPr id="4" name="Picture 3" descr="Screen Shot 2012-05-24 at 3.45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1763603"/>
            <a:ext cx="8926306" cy="498559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004189" y="5297966"/>
            <a:ext cx="4069310" cy="77831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6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457200" y="1569581"/>
            <a:ext cx="8229600" cy="4602324"/>
          </a:xfrm>
        </p:spPr>
        <p:txBody>
          <a:bodyPr>
            <a:normAutofit/>
          </a:bodyPr>
          <a:lstStyle/>
          <a:p>
            <a:r>
              <a:rPr lang="en-US" dirty="0"/>
              <a:t>Average power for WiFi tail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120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/>
              <a:t>Average power for 3G tail</a:t>
            </a:r>
          </a:p>
          <a:p>
            <a:pPr lvl="1"/>
            <a:r>
              <a:rPr lang="en-US" b="1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800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mW</a:t>
            </a:r>
            <a:endParaRPr lang="en-US" dirty="0"/>
          </a:p>
          <a:p>
            <a:r>
              <a:rPr lang="en-US" dirty="0" smtClean="0"/>
              <a:t>Average power for LTE tail</a:t>
            </a:r>
            <a:endParaRPr lang="en-US" b="1" dirty="0" smtClean="0"/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1080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mW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195" y="274638"/>
            <a:ext cx="850960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LTE consumes more instant power than 3G/WiFi in the high-power tail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9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5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486"/>
            <a:ext cx="8229600" cy="4998918"/>
          </a:xfrm>
        </p:spPr>
        <p:txBody>
          <a:bodyPr/>
          <a:lstStyle/>
          <a:p>
            <a:r>
              <a:rPr lang="en-US" dirty="0" smtClean="0"/>
              <a:t>A linear model is used to quantify instant power level: </a:t>
            </a:r>
          </a:p>
          <a:p>
            <a:pPr lvl="1"/>
            <a:r>
              <a:rPr lang="en-US" dirty="0" smtClean="0"/>
              <a:t>Downlink throughput </a:t>
            </a:r>
            <a:r>
              <a:rPr lang="en-US" i="1" dirty="0" smtClean="0"/>
              <a:t>t</a:t>
            </a:r>
            <a:r>
              <a:rPr lang="en-US" i="1" baseline="-25000" dirty="0" smtClean="0"/>
              <a:t>d </a:t>
            </a:r>
            <a:r>
              <a:rPr lang="en-US" dirty="0" smtClean="0"/>
              <a:t>Mbps</a:t>
            </a:r>
            <a:endParaRPr lang="en-US" i="1" baseline="-25000" dirty="0" smtClean="0"/>
          </a:p>
          <a:p>
            <a:pPr lvl="1"/>
            <a:r>
              <a:rPr lang="en-US" dirty="0"/>
              <a:t>Uplink throughput </a:t>
            </a:r>
            <a:r>
              <a:rPr lang="en-US" i="1" dirty="0" err="1"/>
              <a:t>t</a:t>
            </a:r>
            <a:r>
              <a:rPr lang="en-US" i="1" baseline="-25000" dirty="0" err="1"/>
              <a:t>u</a:t>
            </a:r>
            <a:r>
              <a:rPr lang="en-US" i="1" baseline="-25000" dirty="0"/>
              <a:t> </a:t>
            </a:r>
            <a:r>
              <a:rPr lang="en-US" dirty="0"/>
              <a:t>Mbps</a:t>
            </a:r>
            <a:endParaRPr lang="en-US" i="1" baseline="-250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for data transfer</a:t>
            </a:r>
            <a:endParaRPr lang="en-US" dirty="0"/>
          </a:p>
        </p:txBody>
      </p:sp>
      <p:pic>
        <p:nvPicPr>
          <p:cNvPr id="6" name="Picture 5" descr="Screen Shot 2012-05-24 at 3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217" y="3378677"/>
            <a:ext cx="5066127" cy="796106"/>
          </a:xfrm>
          <a:prstGeom prst="rect">
            <a:avLst/>
          </a:prstGeom>
        </p:spPr>
      </p:pic>
      <p:pic>
        <p:nvPicPr>
          <p:cNvPr id="8" name="Picture 7" descr="Screen Shot 2012-05-24 at 3.56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30" y="4174783"/>
            <a:ext cx="4304297" cy="499394"/>
          </a:xfrm>
          <a:prstGeom prst="rect">
            <a:avLst/>
          </a:prstGeom>
        </p:spPr>
      </p:pic>
      <p:pic>
        <p:nvPicPr>
          <p:cNvPr id="4" name="Picture 3" descr="power_tp.eps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" y="0"/>
            <a:ext cx="5866610" cy="337867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 descr="power_tp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404" y="3378677"/>
            <a:ext cx="5967324" cy="34366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6524522" y="4381789"/>
            <a:ext cx="11336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AT&amp;T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2870" y="944098"/>
            <a:ext cx="14845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Verizon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2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382" y="4114909"/>
            <a:ext cx="1587407" cy="15874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896" y="274638"/>
            <a:ext cx="888013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Trace-driven modeling methodology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34" y="1713008"/>
            <a:ext cx="992157" cy="9921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896" y="2705165"/>
            <a:ext cx="22062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packet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traces collected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on smartphones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55426" y="2977521"/>
            <a:ext cx="2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Network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 flipH="1">
            <a:off x="1903526" y="1901582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299" y="1676834"/>
            <a:ext cx="992157" cy="9921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1" name="TextBox 10"/>
          <p:cNvSpPr txBox="1"/>
          <p:nvPr/>
        </p:nvSpPr>
        <p:spPr>
          <a:xfrm>
            <a:off x="5991145" y="2668991"/>
            <a:ext cx="2765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Adjusted packet timing and time series of RRC states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flipH="1">
            <a:off x="5023939" y="1924480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3" name="Left Arrow 12"/>
          <p:cNvSpPr/>
          <p:nvPr/>
        </p:nvSpPr>
        <p:spPr>
          <a:xfrm rot="8163738" flipH="1">
            <a:off x="6068687" y="3893842"/>
            <a:ext cx="110787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64635" y="5539868"/>
            <a:ext cx="1786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model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simulator</a:t>
            </a:r>
            <a:endParaRPr lang="en-US" sz="2000" dirty="0">
              <a:solidFill>
                <a:srgbClr val="00009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11" y="4294388"/>
            <a:ext cx="992157" cy="9921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1208191" y="5448995"/>
            <a:ext cx="2765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Calculated radio energy usage 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 rot="10800000" flipH="1">
            <a:off x="3411013" y="4545447"/>
            <a:ext cx="1384514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652" y="1553101"/>
            <a:ext cx="1335812" cy="13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0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1494" y="1299606"/>
            <a:ext cx="8653022" cy="4917822"/>
          </a:xfrm>
        </p:spPr>
        <p:txBody>
          <a:bodyPr>
            <a:normAutofit/>
          </a:bodyPr>
          <a:lstStyle/>
          <a:p>
            <a:r>
              <a:rPr lang="en-US" dirty="0"/>
              <a:t>Network model simulator </a:t>
            </a:r>
            <a:endParaRPr lang="en-US" dirty="0"/>
          </a:p>
          <a:p>
            <a:pPr lvl="1"/>
            <a:r>
              <a:rPr lang="en-US" dirty="0" smtClean="0"/>
              <a:t>Take binary packet trace files in </a:t>
            </a:r>
            <a:r>
              <a:rPr lang="en-US" i="1" dirty="0" err="1" smtClean="0"/>
              <a:t>libpcap</a:t>
            </a:r>
            <a:r>
              <a:rPr lang="en-US" dirty="0" smtClean="0"/>
              <a:t> format as input</a:t>
            </a:r>
          </a:p>
          <a:p>
            <a:pPr lvl="1"/>
            <a:r>
              <a:rPr lang="en-US" dirty="0" smtClean="0"/>
              <a:t>Remove existing state transition delays</a:t>
            </a:r>
          </a:p>
          <a:p>
            <a:pPr lvl="1"/>
            <a:r>
              <a:rPr lang="en-US" dirty="0" smtClean="0"/>
              <a:t>Apply a specific network model and adjust timestamps for some packets</a:t>
            </a:r>
          </a:p>
          <a:p>
            <a:pPr lvl="1"/>
            <a:r>
              <a:rPr lang="en-US" dirty="0" smtClean="0"/>
              <a:t>Output time series of packet arrival and RRC states</a:t>
            </a:r>
          </a:p>
          <a:p>
            <a:r>
              <a:rPr lang="en-US" dirty="0"/>
              <a:t>Power model </a:t>
            </a:r>
            <a:r>
              <a:rPr lang="en-US" dirty="0" smtClean="0"/>
              <a:t>simulator</a:t>
            </a:r>
          </a:p>
          <a:p>
            <a:pPr lvl="1"/>
            <a:r>
              <a:rPr lang="en-US" dirty="0" smtClean="0"/>
              <a:t>Takes the output of network model simulator as input</a:t>
            </a:r>
          </a:p>
          <a:p>
            <a:pPr lvl="1"/>
            <a:r>
              <a:rPr lang="en-US" dirty="0" smtClean="0"/>
              <a:t>Apply the corresponding power model and calculate radio energy usage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94" y="274638"/>
            <a:ext cx="8791538" cy="11430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effectLst/>
              </a:rPr>
              <a:t>Trace-driven </a:t>
            </a:r>
            <a:r>
              <a:rPr lang="en-US" b="0" dirty="0" smtClean="0">
                <a:effectLst/>
              </a:rPr>
              <a:t>modeling 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5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2454844"/>
            <a:ext cx="2421665" cy="18026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607"/>
          </a:xfrm>
        </p:spPr>
        <p:txBody>
          <a:bodyPr/>
          <a:lstStyle/>
          <a:p>
            <a:r>
              <a:rPr lang="en-US" dirty="0" smtClean="0"/>
              <a:t>Power model </a:t>
            </a:r>
            <a:r>
              <a:rPr lang="en-US" dirty="0" smtClean="0"/>
              <a:t>validation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63226" y="1580944"/>
            <a:ext cx="3223574" cy="34855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FFFF00"/>
                </a:solidFill>
              </a:rPr>
              <a:t>&lt; 6%</a:t>
            </a:r>
            <a:r>
              <a:rPr lang="en-US" altLang="zh-CN" sz="3200" b="1" dirty="0" smtClean="0"/>
              <a:t> error rate in evaluations with real applications</a:t>
            </a:r>
            <a:endParaRPr lang="en-US" altLang="zh-CN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65" y="1491589"/>
            <a:ext cx="1173235" cy="11700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225" y="3737240"/>
            <a:ext cx="992157" cy="992157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4" name="Left Arrow 13"/>
          <p:cNvSpPr/>
          <p:nvPr/>
        </p:nvSpPr>
        <p:spPr>
          <a:xfrm rot="20538313" flipH="1">
            <a:off x="1739947" y="2299664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847066" y="2692913"/>
            <a:ext cx="22770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Power meter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directly measure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1510428" flipH="1">
            <a:off x="1695338" y="3813231"/>
            <a:ext cx="1598686" cy="60572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5943" y="4233319"/>
            <a:ext cx="2289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Real applications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running</a:t>
            </a:r>
            <a:endParaRPr lang="en-US" sz="2000" dirty="0">
              <a:solidFill>
                <a:srgbClr val="00009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3635" y="4730199"/>
            <a:ext cx="2958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Packet traces +</a:t>
            </a:r>
          </a:p>
          <a:p>
            <a:pPr algn="ctr"/>
            <a:r>
              <a:rPr lang="en-US" sz="2000" dirty="0" smtClean="0">
                <a:solidFill>
                  <a:srgbClr val="000090"/>
                </a:solidFill>
              </a:rPr>
              <a:t>Trace-driven analysis</a:t>
            </a:r>
            <a:endParaRPr lang="en-US" sz="20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83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92011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</p:spTree>
    <p:extLst>
      <p:ext uri="{BB962C8B-B14F-4D97-AF65-F5344CB8AC3E}">
        <p14:creationId xmlns:p14="http://schemas.microsoft.com/office/powerpoint/2010/main" val="226966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LTE’s high throughput compensates for the promotion energy and tail energy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</a:t>
            </a:r>
            <a:r>
              <a:rPr lang="en-US" dirty="0"/>
              <a:t> </a:t>
            </a:r>
            <a:r>
              <a:rPr lang="en-US" dirty="0" smtClean="0"/>
              <a:t>per bit comparison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11993"/>
              </p:ext>
            </p:extLst>
          </p:nvPr>
        </p:nvGraphicFramePr>
        <p:xfrm>
          <a:off x="1239865" y="2887580"/>
          <a:ext cx="6789012" cy="2345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253"/>
                <a:gridCol w="1697253"/>
                <a:gridCol w="1697253"/>
                <a:gridCol w="1697253"/>
              </a:tblGrid>
              <a:tr h="1124788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Transfer Size</a:t>
                      </a:r>
                      <a:endParaRPr lang="en-US" sz="2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LTE</a:t>
                      </a:r>
                    </a:p>
                    <a:p>
                      <a:pPr algn="ctr"/>
                      <a:r>
                        <a:rPr lang="en-US" sz="3200" dirty="0" smtClean="0"/>
                        <a:t>μ J / bit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WiFi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μ J / bit</a:t>
                      </a:r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10KB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170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100</a:t>
                      </a:r>
                      <a:endParaRPr lang="en-US" sz="3200" dirty="0"/>
                    </a:p>
                  </a:txBody>
                  <a:tcPr/>
                </a:tc>
              </a:tr>
              <a:tr h="61059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10MB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smtClean="0">
                          <a:solidFill>
                            <a:srgbClr val="0000FF"/>
                          </a:solidFill>
                        </a:rPr>
                        <a:t>0.3</a:t>
                      </a:r>
                      <a:endParaRPr lang="en-US" sz="32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0.1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194" y="5153402"/>
            <a:ext cx="784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Total energy per bit for downlink bulk data transfer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0284" y="2887580"/>
            <a:ext cx="7904325" cy="18460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Small data transfer, LTE wastes </a:t>
            </a:r>
            <a:r>
              <a:rPr lang="en-US" altLang="zh-CN" sz="2800" b="1" dirty="0" smtClean="0"/>
              <a:t>energy</a:t>
            </a:r>
            <a:endParaRPr lang="en-US" altLang="zh-CN" sz="2800" b="1" dirty="0"/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/>
              <a:t>Large </a:t>
            </a:r>
            <a:r>
              <a:rPr lang="en-US" altLang="zh-CN" sz="2800" b="1" dirty="0" smtClean="0"/>
              <a:t>data transfer, LTE is energy </a:t>
            </a:r>
            <a:r>
              <a:rPr lang="en-US" altLang="zh-CN" sz="2800" b="1" dirty="0" smtClean="0"/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36540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48" y="2828089"/>
            <a:ext cx="1654323" cy="123146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" y="1481327"/>
            <a:ext cx="5679770" cy="5167989"/>
          </a:xfrm>
        </p:spPr>
        <p:txBody>
          <a:bodyPr>
            <a:normAutofit/>
          </a:bodyPr>
          <a:lstStyle/>
          <a:p>
            <a:r>
              <a:rPr lang="en-US" dirty="0" smtClean="0"/>
              <a:t>DNS (domain resolution)</a:t>
            </a:r>
          </a:p>
          <a:p>
            <a:pPr lvl="1"/>
            <a:r>
              <a:rPr lang="en-US" dirty="0" smtClean="0"/>
              <a:t>Local DNS response </a:t>
            </a:r>
            <a:r>
              <a:rPr lang="en-US" dirty="0" smtClean="0"/>
              <a:t>time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TCP</a:t>
            </a:r>
          </a:p>
          <a:p>
            <a:pPr lvl="1"/>
            <a:r>
              <a:rPr lang="en-US" dirty="0" smtClean="0"/>
              <a:t>Common </a:t>
            </a:r>
            <a:r>
              <a:rPr lang="en-US" dirty="0" smtClean="0"/>
              <a:t>TCP metrics: </a:t>
            </a:r>
            <a:r>
              <a:rPr lang="en-US" dirty="0" smtClean="0"/>
              <a:t>downlink/uplink throughput, </a:t>
            </a:r>
            <a:r>
              <a:rPr lang="en-US" dirty="0" smtClean="0"/>
              <a:t>round-trip time (RTT), </a:t>
            </a:r>
            <a:r>
              <a:rPr lang="en-US" dirty="0" smtClean="0"/>
              <a:t>packet loss rate, etc.</a:t>
            </a:r>
          </a:p>
          <a:p>
            <a:pPr lvl="1"/>
            <a:r>
              <a:rPr lang="en-US" dirty="0" smtClean="0"/>
              <a:t>For TCP throughput test, we choose the closest nodes among the </a:t>
            </a:r>
            <a:r>
              <a:rPr lang="en-US" i="1" dirty="0" smtClean="0">
                <a:solidFill>
                  <a:srgbClr val="0000FF"/>
                </a:solidFill>
              </a:rPr>
              <a:t>120+ global M-Lab nodes</a:t>
            </a:r>
            <a:endParaRPr lang="en-US" i="1" dirty="0" smtClean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Cellular network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103" y="4190090"/>
            <a:ext cx="1053243" cy="13115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283" y="1054980"/>
            <a:ext cx="1081970" cy="1174193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6" idx="1"/>
          </p:cNvCxnSpPr>
          <p:nvPr/>
        </p:nvCxnSpPr>
        <p:spPr>
          <a:xfrm>
            <a:off x="6587799" y="3731800"/>
            <a:ext cx="1176304" cy="1114083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1"/>
          </p:cNvCxnSpPr>
          <p:nvPr/>
        </p:nvCxnSpPr>
        <p:spPr>
          <a:xfrm rot="5400000" flipH="1" flipV="1">
            <a:off x="6391702" y="1838176"/>
            <a:ext cx="1526680" cy="1134482"/>
          </a:xfrm>
          <a:prstGeom prst="straightConnector1">
            <a:avLst/>
          </a:prstGeom>
          <a:ln w="76200" cmpd="sng"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01648" y="4059549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91028" y="553996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5563" y="2272964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Local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331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smtClean="0"/>
              <a:t>voluntary smartphone </a:t>
            </a:r>
            <a:r>
              <a:rPr lang="en-US" dirty="0"/>
              <a:t>users for seven </a:t>
            </a:r>
            <a:r>
              <a:rPr lang="en-US" dirty="0" smtClean="0"/>
              <a:t>months</a:t>
            </a:r>
          </a:p>
          <a:p>
            <a:pPr lvl="1"/>
            <a:r>
              <a:rPr lang="en-US" dirty="0" smtClean="0"/>
              <a:t>Undergraduate </a:t>
            </a:r>
            <a:r>
              <a:rPr lang="en-US" dirty="0"/>
              <a:t>and graduate students from 8 departments at University of Michigan </a:t>
            </a:r>
            <a:endParaRPr lang="en-US" dirty="0"/>
          </a:p>
          <a:p>
            <a:r>
              <a:rPr lang="en-US" dirty="0" smtClean="0"/>
              <a:t>Data collected</a:t>
            </a:r>
          </a:p>
          <a:p>
            <a:pPr lvl="1"/>
            <a:r>
              <a:rPr lang="en-US" dirty="0" smtClean="0"/>
              <a:t>Full </a:t>
            </a:r>
            <a:r>
              <a:rPr lang="en-US" i="1" dirty="0" err="1" smtClean="0"/>
              <a:t>tcpdump</a:t>
            </a:r>
            <a:r>
              <a:rPr lang="en-US" dirty="0" smtClean="0"/>
              <a:t> packet traces</a:t>
            </a:r>
          </a:p>
          <a:p>
            <a:pPr lvl="1"/>
            <a:r>
              <a:rPr lang="en-US" dirty="0" smtClean="0"/>
              <a:t>Process name for sending/receiving each packet</a:t>
            </a:r>
          </a:p>
          <a:p>
            <a:pPr lvl="1"/>
            <a:r>
              <a:rPr lang="en-US" dirty="0" smtClean="0"/>
              <a:t>Screen status logger (1Hz)</a:t>
            </a:r>
          </a:p>
          <a:p>
            <a:pPr lvl="1"/>
            <a:r>
              <a:rPr lang="nl-NL" dirty="0"/>
              <a:t>152GB in </a:t>
            </a:r>
            <a:r>
              <a:rPr lang="nl-NL" dirty="0" err="1"/>
              <a:t>t</a:t>
            </a:r>
            <a:r>
              <a:rPr lang="nl-NL" dirty="0" err="1" smtClean="0"/>
              <a:t>otal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UMICH data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25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25728" y="3792172"/>
            <a:ext cx="652971" cy="1395884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822"/>
            <a:ext cx="8229600" cy="4525963"/>
          </a:xfrm>
        </p:spPr>
        <p:txBody>
          <a:bodyPr/>
          <a:lstStyle/>
          <a:p>
            <a:r>
              <a:rPr lang="en-US" dirty="0" smtClean="0"/>
              <a:t>Tail energy dominates LTE energy consumption, similar to 3G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 consumption break down</a:t>
            </a:r>
            <a:endParaRPr lang="en-US" dirty="0"/>
          </a:p>
        </p:txBody>
      </p:sp>
      <p:pic>
        <p:nvPicPr>
          <p:cNvPr id="4" name="Picture 3" descr="energy_breakdown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09" y="2672021"/>
            <a:ext cx="6513947" cy="4060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674" y="2302689"/>
            <a:ext cx="8614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total energy for different networks and users is normalized to be 100%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24741" y="2565086"/>
            <a:ext cx="6637811" cy="26617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>
              <a:defRPr/>
            </a:pPr>
            <a:r>
              <a:rPr lang="en-US" sz="3200" dirty="0" smtClean="0"/>
              <a:t>The </a:t>
            </a:r>
            <a:r>
              <a:rPr lang="en-US" sz="3200" b="1" dirty="0" smtClean="0"/>
              <a:t>tail </a:t>
            </a:r>
            <a:r>
              <a:rPr lang="en-US" sz="3200" b="1" dirty="0"/>
              <a:t>problem</a:t>
            </a:r>
            <a:r>
              <a:rPr lang="en-US" sz="3200" dirty="0"/>
              <a:t> is </a:t>
            </a:r>
            <a:r>
              <a:rPr lang="en-US" sz="3200" dirty="0" smtClean="0"/>
              <a:t>the </a:t>
            </a:r>
            <a:r>
              <a:rPr lang="en-US" sz="3200" dirty="0"/>
              <a:t>key factor for </a:t>
            </a:r>
            <a:r>
              <a:rPr lang="en-US" sz="3200" dirty="0" smtClean="0"/>
              <a:t>LTE’s high energy consumption, similar </a:t>
            </a:r>
            <a:r>
              <a:rPr lang="en-US" sz="3200" dirty="0"/>
              <a:t>to 3G </a:t>
            </a:r>
            <a:r>
              <a:rPr lang="en-US" sz="3200" dirty="0" smtClean="0"/>
              <a:t>networks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6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Screen-off traffic characterization: an interesting yet unexplored topic</a:t>
            </a:r>
            <a:endParaRPr lang="en-US" dirty="0"/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2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926032"/>
            <a:ext cx="5999720" cy="4200131"/>
          </a:xfrm>
        </p:spPr>
        <p:txBody>
          <a:bodyPr>
            <a:normAutofit/>
          </a:bodyPr>
          <a:lstStyle/>
          <a:p>
            <a:r>
              <a:rPr lang="en-US" dirty="0" smtClean="0"/>
              <a:t>Smartphone screen is switched on and off often (&gt;</a:t>
            </a:r>
            <a:r>
              <a:rPr lang="en-US" b="1" dirty="0" smtClean="0">
                <a:solidFill>
                  <a:srgbClr val="FF0000"/>
                </a:solidFill>
              </a:rPr>
              <a:t>50</a:t>
            </a:r>
            <a:r>
              <a:rPr lang="en-US" dirty="0" smtClean="0"/>
              <a:t> times/day/user)</a:t>
            </a:r>
          </a:p>
          <a:p>
            <a:r>
              <a:rPr lang="en-US" dirty="0" smtClean="0"/>
              <a:t>Screen status is a good heuristic for determining whether the user is actively interacting with the </a:t>
            </a:r>
            <a:r>
              <a:rPr lang="en-US" dirty="0" smtClean="0"/>
              <a:t>device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Screen-off traffic characterization: an interesting yet unexplored topic</a:t>
            </a:r>
          </a:p>
        </p:txBody>
      </p:sp>
      <p:pic>
        <p:nvPicPr>
          <p:cNvPr id="5" name="Picture 4" descr="phot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1665" y="2631873"/>
            <a:ext cx="3289300" cy="246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778938">
            <a:off x="7149530" y="3076822"/>
            <a:ext cx="1406017" cy="11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284167021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5568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Breakdown of packet count based on screen status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68710686"/>
              </p:ext>
            </p:extLst>
          </p:nvPr>
        </p:nvGraphicFramePr>
        <p:xfrm>
          <a:off x="1328962" y="2075400"/>
          <a:ext cx="6511411" cy="4332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14196" y="1417638"/>
            <a:ext cx="62136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0000FF"/>
                </a:solidFill>
              </a:rPr>
              <a:t>Unknown group: 9% of all packets, due to users</a:t>
            </a:r>
          </a:p>
          <a:p>
            <a:r>
              <a:rPr lang="en-US" sz="2000" i="1" dirty="0" smtClean="0">
                <a:solidFill>
                  <a:srgbClr val="0000FF"/>
                </a:solidFill>
              </a:rPr>
              <a:t>accidentally terminating screen status logger</a:t>
            </a:r>
            <a:endParaRPr lang="en-US" sz="2000" i="1" dirty="0">
              <a:solidFill>
                <a:srgbClr val="0000FF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44373" y="2879795"/>
            <a:ext cx="4368854" cy="0"/>
          </a:xfrm>
          <a:prstGeom prst="line">
            <a:avLst/>
          </a:prstGeom>
          <a:ln w="38100" cmpd="sng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50627" y="2294528"/>
            <a:ext cx="721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50%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7765" y="3647744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457200" y="2215235"/>
            <a:ext cx="8229600" cy="326523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 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36</a:t>
            </a:r>
            <a:r>
              <a:rPr lang="en-US" altLang="zh-CN" sz="3100" b="1" dirty="0" smtClean="0">
                <a:solidFill>
                  <a:srgbClr val="FF0000"/>
                </a:solidFill>
              </a:rPr>
              <a:t>%</a:t>
            </a:r>
            <a:r>
              <a:rPr lang="en-US" altLang="zh-CN" sz="3100" b="1" dirty="0" smtClean="0"/>
              <a:t> screen-off packets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Could be more given the unknown category</a:t>
            </a:r>
          </a:p>
          <a:p>
            <a:pPr marL="457200" indent="-457200">
              <a:buFont typeface="Arial"/>
              <a:buChar char="•"/>
            </a:pPr>
            <a:r>
              <a:rPr lang="en-US" altLang="zh-CN" sz="3100" b="1" dirty="0" smtClean="0"/>
              <a:t>What is their energy and signaling impact?</a:t>
            </a:r>
          </a:p>
        </p:txBody>
      </p:sp>
    </p:spTree>
    <p:extLst>
      <p:ext uri="{BB962C8B-B14F-4D97-AF65-F5344CB8AC3E}">
        <p14:creationId xmlns:p14="http://schemas.microsoft.com/office/powerpoint/2010/main" val="1218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a “</a:t>
            </a:r>
            <a:r>
              <a:rPr lang="en-US" b="1" i="1" dirty="0" smtClean="0"/>
              <a:t>burst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burst is a sequence of packets with inter-</a:t>
            </a:r>
            <a:r>
              <a:rPr lang="en-US" dirty="0"/>
              <a:t>packet time ≤ </a:t>
            </a:r>
            <a:r>
              <a:rPr lang="en-US" b="1" dirty="0" smtClean="0"/>
              <a:t>BT</a:t>
            </a:r>
            <a:r>
              <a:rPr lang="en-US" dirty="0" smtClean="0"/>
              <a:t>, and leading/trailing gap &gt; </a:t>
            </a:r>
            <a:r>
              <a:rPr lang="en-US" b="1" dirty="0" smtClean="0"/>
              <a:t>BT</a:t>
            </a:r>
          </a:p>
          <a:p>
            <a:r>
              <a:rPr lang="en-US" b="1" dirty="0" smtClean="0"/>
              <a:t>BT</a:t>
            </a:r>
            <a:r>
              <a:rPr lang="en-US" dirty="0" smtClean="0"/>
              <a:t> is burst threshold selected empirically based on network RTTs, e.g. BT = 2s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20964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40104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44863" y="4854723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7805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063768" y="4852475"/>
            <a:ext cx="279100" cy="26517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>
            <a:off x="1157158" y="4985064"/>
            <a:ext cx="2052486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69849" y="4430189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5523963" y="4985064"/>
            <a:ext cx="2539805" cy="2248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32023" y="444720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&gt;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69939" y="408534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endCxn id="6" idx="1"/>
          </p:cNvCxnSpPr>
          <p:nvPr/>
        </p:nvCxnSpPr>
        <p:spPr>
          <a:xfrm>
            <a:off x="3488744" y="4987312"/>
            <a:ext cx="751360" cy="0"/>
          </a:xfrm>
          <a:prstGeom prst="straightConnector1">
            <a:avLst/>
          </a:prstGeom>
          <a:ln w="76200" cmpd="sng">
            <a:solidFill>
              <a:srgbClr val="4F81BD"/>
            </a:solidFill>
            <a:prstDash val="solid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48371" y="4296515"/>
            <a:ext cx="662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</a:rPr>
              <a:t>…</a:t>
            </a:r>
            <a:endParaRPr lang="en-US" sz="5400" dirty="0">
              <a:solidFill>
                <a:srgbClr val="3366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42558" y="4084216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≤ BT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904970" y="4594622"/>
            <a:ext cx="3139871" cy="776646"/>
          </a:xfrm>
          <a:prstGeom prst="round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27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66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36261" y="543385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3366FF"/>
                </a:solidFill>
              </a:rPr>
              <a:t>Burst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56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0" y="1263012"/>
            <a:ext cx="9030839" cy="4918979"/>
          </a:xfrm>
        </p:spPr>
        <p:txBody>
          <a:bodyPr/>
          <a:lstStyle/>
          <a:p>
            <a:r>
              <a:rPr lang="en-US" dirty="0" smtClean="0"/>
              <a:t>Screen-off traffic has </a:t>
            </a:r>
            <a:r>
              <a:rPr lang="en-US" b="1" i="1" dirty="0" smtClean="0">
                <a:solidFill>
                  <a:srgbClr val="0000FF"/>
                </a:solidFill>
              </a:rPr>
              <a:t>less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packets/payload, but </a:t>
            </a:r>
            <a:r>
              <a:rPr lang="en-US" b="1" i="1" dirty="0" smtClean="0">
                <a:solidFill>
                  <a:srgbClr val="0000FF"/>
                </a:solidFill>
              </a:rPr>
              <a:t>more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bursts, </a:t>
            </a:r>
            <a:r>
              <a:rPr lang="en-US" dirty="0" smtClean="0"/>
              <a:t>which are </a:t>
            </a:r>
            <a:r>
              <a:rPr lang="en-US" b="1" i="1" dirty="0" smtClean="0">
                <a:solidFill>
                  <a:srgbClr val="0000FF"/>
                </a:solidFill>
              </a:rPr>
              <a:t>smaller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rgbClr val="0000FF"/>
                </a:solidFill>
              </a:rPr>
              <a:t>shorter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445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Screen</a:t>
            </a:r>
            <a:r>
              <a:rPr lang="en-US" dirty="0"/>
              <a:t>-on and </a:t>
            </a:r>
            <a:r>
              <a:rPr lang="en-US" dirty="0" smtClean="0"/>
              <a:t>screen-</a:t>
            </a:r>
            <a:r>
              <a:rPr lang="en-US" dirty="0"/>
              <a:t>off </a:t>
            </a:r>
            <a:r>
              <a:rPr lang="en-US" dirty="0" smtClean="0"/>
              <a:t>traffic comparison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41124019"/>
              </p:ext>
            </p:extLst>
          </p:nvPr>
        </p:nvGraphicFramePr>
        <p:xfrm>
          <a:off x="1479400" y="2150767"/>
          <a:ext cx="6899083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2649" y="3582349"/>
            <a:ext cx="446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%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609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600200"/>
            <a:ext cx="8509000" cy="4525963"/>
          </a:xfrm>
        </p:spPr>
        <p:txBody>
          <a:bodyPr/>
          <a:lstStyle/>
          <a:p>
            <a:r>
              <a:rPr lang="en-US" dirty="0" smtClean="0"/>
              <a:t>Yes! Actually, screen-off traffic has higher impact than screen-on, though with less packets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274638"/>
            <a:ext cx="87249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Does screen-off traffic matter for</a:t>
            </a:r>
            <a:br>
              <a:rPr lang="en-US" dirty="0" smtClean="0"/>
            </a:br>
            <a:r>
              <a:rPr lang="en-US" dirty="0" smtClean="0"/>
              <a:t>radio resource and energy?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844758001"/>
              </p:ext>
            </p:extLst>
          </p:nvPr>
        </p:nvGraphicFramePr>
        <p:xfrm>
          <a:off x="751621" y="2732490"/>
          <a:ext cx="3368163" cy="357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093971682"/>
              </p:ext>
            </p:extLst>
          </p:nvPr>
        </p:nvGraphicFramePr>
        <p:xfrm>
          <a:off x="4261536" y="2466216"/>
          <a:ext cx="4751496" cy="430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93169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Ping (Impact of diverse Internet servers)</a:t>
            </a:r>
          </a:p>
          <a:p>
            <a:pPr lvl="1"/>
            <a:r>
              <a:rPr lang="en-US" dirty="0" smtClean="0"/>
              <a:t>Ping A: Ping latency to the first responsive IP hop</a:t>
            </a:r>
          </a:p>
          <a:p>
            <a:pPr lvl="1"/>
            <a:r>
              <a:rPr lang="en-US" dirty="0" smtClean="0"/>
              <a:t>Ping B: Ping latency to landmark servers at diverse Internet locations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Cellular network metrics</a:t>
            </a: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912" y="3027827"/>
            <a:ext cx="5849312" cy="23542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7100442" y="5901159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3498" y="5485120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2293499" y="5662198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67310" y="5932159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>
            <a:off x="2267311" y="6086150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51" y="2784188"/>
            <a:ext cx="796835" cy="7618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68" y="4688805"/>
            <a:ext cx="796835" cy="7618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6486898" y="4450988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521304" y="3341044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3272045" y="5412028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A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4370357" y="5866359"/>
            <a:ext cx="1029666" cy="3133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859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MobiPerf: characterizing cellular network performance</a:t>
            </a:r>
          </a:p>
          <a:p>
            <a:r>
              <a:rPr lang="en-US" dirty="0" smtClean="0"/>
              <a:t>Anatomizing smartphone application performance</a:t>
            </a:r>
          </a:p>
          <a:p>
            <a:r>
              <a:rPr lang="en-US" dirty="0"/>
              <a:t>An In-depth Study of LTE </a:t>
            </a:r>
            <a:endParaRPr lang="en-US" dirty="0"/>
          </a:p>
          <a:p>
            <a:r>
              <a:rPr lang="en-US" dirty="0"/>
              <a:t>Characterizing Radio Energy </a:t>
            </a:r>
            <a:r>
              <a:rPr lang="en-US" dirty="0" smtClean="0"/>
              <a:t>Usage</a:t>
            </a:r>
          </a:p>
          <a:p>
            <a:r>
              <a:rPr lang="en-US" dirty="0"/>
              <a:t>RadioProphet: Optimizing Smartphone Energy and Radio </a:t>
            </a:r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0013" y="4207529"/>
            <a:ext cx="8271234" cy="876364"/>
          </a:xfrm>
          <a:prstGeom prst="roundRect">
            <a:avLst/>
          </a:prstGeom>
          <a:solidFill>
            <a:schemeClr val="bg2">
              <a:alpha val="28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13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ow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85" b="-1078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RadioProphet: Intelligent Radio Resource Deallocation for Cellular Networks </a:t>
            </a:r>
          </a:p>
        </p:txBody>
      </p:sp>
    </p:spTree>
    <p:extLst>
      <p:ext uri="{BB962C8B-B14F-4D97-AF65-F5344CB8AC3E}">
        <p14:creationId xmlns:p14="http://schemas.microsoft.com/office/powerpoint/2010/main" val="224277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lags1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" b="205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feature selection – TCP flags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3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1326"/>
            <a:ext cx="8229600" cy="2931146"/>
          </a:xfrm>
        </p:spPr>
        <p:txBody>
          <a:bodyPr>
            <a:normAutofit/>
          </a:bodyPr>
          <a:lstStyle/>
          <a:p>
            <a:r>
              <a:rPr lang="en-US" sz="6600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Verdana"/>
                <a:cs typeface="Verdana"/>
              </a:rPr>
              <a:t>Thank you! </a:t>
            </a:r>
            <a:endParaRPr lang="en-US" sz="6600" b="1" i="1" dirty="0">
              <a:solidFill>
                <a:schemeClr val="accent4">
                  <a:lumMod val="60000"/>
                  <a:lumOff val="4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0" y="29883"/>
            <a:ext cx="1628588" cy="156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US" dirty="0" smtClean="0"/>
              <a:t>Measure 3G network performance from users’ devices</a:t>
            </a:r>
          </a:p>
          <a:p>
            <a:r>
              <a:rPr lang="en-US" dirty="0" smtClean="0"/>
              <a:t>Cross-platform</a:t>
            </a:r>
          </a:p>
          <a:p>
            <a:pPr lvl="1"/>
            <a:r>
              <a:rPr lang="en-US" dirty="0" smtClean="0"/>
              <a:t>iPhone OS, Android (Birjodh Tiwana) and Windows Mobile (Qiang Xu)</a:t>
            </a:r>
          </a:p>
          <a:p>
            <a:r>
              <a:rPr lang="en-US" dirty="0" smtClean="0"/>
              <a:t>Global deployment</a:t>
            </a:r>
          </a:p>
          <a:p>
            <a:pPr lvl="1"/>
            <a:r>
              <a:rPr lang="en-US" b="1" dirty="0" smtClean="0">
                <a:solidFill>
                  <a:srgbClr val="0000FF"/>
                </a:solidFill>
              </a:rPr>
              <a:t>60,000</a:t>
            </a:r>
            <a:r>
              <a:rPr lang="en-US" dirty="0" smtClean="0"/>
              <a:t>+ users, </a:t>
            </a:r>
            <a:r>
              <a:rPr lang="en-US" b="1" dirty="0" smtClean="0">
                <a:solidFill>
                  <a:srgbClr val="0000FF"/>
                </a:solidFill>
              </a:rPr>
              <a:t>140,000</a:t>
            </a:r>
            <a:r>
              <a:rPr lang="en-US" dirty="0" smtClean="0"/>
              <a:t>+ runs from 08/2009 to 04/2010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3GTest: Global 3G network performance measurement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8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3GTest collects representative results in many countries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9" y="1422538"/>
            <a:ext cx="8673685" cy="513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7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>
            <a:normAutofit/>
          </a:bodyPr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33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55"/>
            <a:ext cx="8229600" cy="873891"/>
          </a:xfrm>
        </p:spPr>
        <p:txBody>
          <a:bodyPr/>
          <a:lstStyle/>
          <a:p>
            <a:r>
              <a:rPr lang="en-US" dirty="0" smtClean="0"/>
              <a:t>LTE Network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546"/>
            <a:ext cx="8229600" cy="4926891"/>
          </a:xfrm>
        </p:spPr>
        <p:txBody>
          <a:bodyPr/>
          <a:lstStyle/>
          <a:p>
            <a:r>
              <a:rPr lang="en-US" b="1" i="1" dirty="0" smtClean="0"/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4GTest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on Android</a:t>
            </a:r>
          </a:p>
          <a:p>
            <a:pPr lvl="1"/>
            <a:r>
              <a:rPr lang="en-US" dirty="0" smtClean="0"/>
              <a:t>Measures network performance with the help of 46 </a:t>
            </a:r>
            <a:r>
              <a:rPr lang="en-US" b="1" dirty="0" smtClean="0"/>
              <a:t>M-Lab</a:t>
            </a:r>
            <a:r>
              <a:rPr lang="en-US" dirty="0" smtClean="0"/>
              <a:t> nodes across the world</a:t>
            </a: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3,300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users and </a:t>
            </a:r>
            <a:r>
              <a:rPr lang="en-US" b="1" dirty="0" smtClean="0">
                <a:solidFill>
                  <a:srgbClr val="FF0000"/>
                </a:solidFill>
              </a:rPr>
              <a:t>14,000</a:t>
            </a:r>
            <a:r>
              <a:rPr lang="en-US" dirty="0" smtClean="0"/>
              <a:t> runs in 2 months 10/15/2011 ~ 12/15/2011</a:t>
            </a:r>
          </a:p>
        </p:txBody>
      </p:sp>
      <p:pic>
        <p:nvPicPr>
          <p:cNvPr id="5" name="Picture 4" descr="gp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2" y="3720053"/>
            <a:ext cx="4993409" cy="2706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6913" y="6369281"/>
            <a:ext cx="322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4GTest user coverage in the U.S.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836" y="208986"/>
            <a:ext cx="3730812" cy="62180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248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 of </a:t>
            </a:r>
            <a:r>
              <a:rPr lang="en-US" i="1" dirty="0" err="1" smtClean="0"/>
              <a:t>Ttail</a:t>
            </a:r>
            <a:r>
              <a:rPr lang="en-US" dirty="0" smtClean="0"/>
              <a:t> settings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309964"/>
              </p:ext>
            </p:extLst>
          </p:nvPr>
        </p:nvGraphicFramePr>
        <p:xfrm>
          <a:off x="75599" y="2963169"/>
          <a:ext cx="8977680" cy="2111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4420"/>
                <a:gridCol w="2244420"/>
                <a:gridCol w="2244420"/>
                <a:gridCol w="2244420"/>
              </a:tblGrid>
              <a:tr h="101785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err="1" smtClean="0"/>
                        <a:t>Ttail</a:t>
                      </a:r>
                      <a:r>
                        <a:rPr lang="en-US" sz="2400" dirty="0" smtClean="0"/>
                        <a:t> setting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Energy Consumption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# of state transitions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/>
                        <a:t>Responsiveness</a:t>
                      </a:r>
                      <a:endParaRPr lang="en-US" sz="2400" dirty="0"/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Long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High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Small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Fast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61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Short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Low</a:t>
                      </a:r>
                      <a:endParaRPr lang="en-US" sz="2400" b="1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Large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Slow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6936"/>
            <a:ext cx="8229600" cy="912062"/>
          </a:xfrm>
        </p:spPr>
        <p:txBody>
          <a:bodyPr/>
          <a:lstStyle/>
          <a:p>
            <a:pPr algn="ctr"/>
            <a:r>
              <a:rPr lang="en-US" dirty="0" smtClean="0"/>
              <a:t>http://</a:t>
            </a:r>
            <a:r>
              <a:rPr lang="en-US" dirty="0" err="1" smtClean="0"/>
              <a:t>mobiperf.com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7" y="1351281"/>
            <a:ext cx="2808601" cy="44135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52" y="1120343"/>
            <a:ext cx="2789040" cy="49582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17" y="1351281"/>
            <a:ext cx="2625823" cy="466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403" y="1649729"/>
            <a:ext cx="2466797" cy="18500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57656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Various smartphone platforms</a:t>
            </a:r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endParaRPr lang="en-US" altLang="zh-CN" dirty="0" smtClean="0"/>
          </a:p>
          <a:p>
            <a:pPr marL="457200" indent="-457200"/>
            <a:r>
              <a:rPr lang="en-US" altLang="zh-CN" dirty="0" smtClean="0"/>
              <a:t>Many applications</a:t>
            </a:r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713232" lvl="1" indent="-457200"/>
            <a:endParaRPr lang="en-US" dirty="0" smtClean="0"/>
          </a:p>
          <a:p>
            <a:pPr marL="438912" indent="-457200"/>
            <a:r>
              <a:rPr lang="en-US" dirty="0" smtClean="0"/>
              <a:t>High speed network access</a:t>
            </a:r>
          </a:p>
          <a:p>
            <a:pPr marL="713232" lvl="1" indent="-457200"/>
            <a:r>
              <a:rPr lang="en-US" dirty="0" smtClean="0"/>
              <a:t>3G (UMTS &amp; EVDO)</a:t>
            </a:r>
          </a:p>
          <a:p>
            <a:pPr marL="713232" lvl="1" indent="-457200"/>
            <a:r>
              <a:rPr lang="en-US" dirty="0" smtClean="0"/>
              <a:t>4G (LTE) 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5362"/>
          </a:xfrm>
        </p:spPr>
        <p:txBody>
          <a:bodyPr>
            <a:normAutofit/>
          </a:bodyPr>
          <a:lstStyle/>
          <a:p>
            <a:r>
              <a:rPr lang="en-US" dirty="0" smtClean="0"/>
              <a:t>Smartphones are popular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67" y="1829023"/>
            <a:ext cx="1405218" cy="1405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908" y="3838696"/>
            <a:ext cx="777689" cy="7776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840" y="1955543"/>
            <a:ext cx="1278698" cy="127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836" y="3789437"/>
            <a:ext cx="818260" cy="818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0781" y="3842970"/>
            <a:ext cx="1132160" cy="7575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5086" y="3804378"/>
            <a:ext cx="796110" cy="796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260" y="3789437"/>
            <a:ext cx="811051" cy="8110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3787" y="2096443"/>
            <a:ext cx="1694329" cy="11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Smartphone shipments prediction on 2009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3181153" y="1752051"/>
            <a:ext cx="3422848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Predicted on 2009: 2012 Global smartphone shipments 385 million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78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1277" b="11277"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Smartphone shipments booming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5294" y="3331882"/>
            <a:ext cx="268941" cy="19423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50329" y="3779554"/>
            <a:ext cx="3781436" cy="1783948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2012 Global smartphone shipments: 717 million</a:t>
            </a:r>
          </a:p>
          <a:p>
            <a:pPr algn="ctr">
              <a:lnSpc>
                <a:spcPct val="140000"/>
              </a:lnSpc>
            </a:pPr>
            <a:r>
              <a:rPr lang="en-US" altLang="zh-CN" sz="2400" b="1" dirty="0" smtClean="0"/>
              <a:t>How about 2016?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173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236"/>
            <a:ext cx="8229600" cy="4915928"/>
          </a:xfrm>
        </p:spPr>
        <p:txBody>
          <a:bodyPr>
            <a:normAutofit/>
          </a:bodyPr>
          <a:lstStyle/>
          <a:p>
            <a:r>
              <a:rPr lang="en-US" dirty="0" smtClean="0"/>
              <a:t>Avoid personal identifiable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of 3GTest</a:t>
            </a:r>
          </a:p>
        </p:txBody>
      </p:sp>
      <p:pic>
        <p:nvPicPr>
          <p:cNvPr id="10" name="Picture 9" descr="img_00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86000"/>
            <a:ext cx="2560320" cy="3840480"/>
          </a:xfrm>
          <a:prstGeom prst="rect">
            <a:avLst/>
          </a:prstGeom>
        </p:spPr>
      </p:pic>
      <p:pic>
        <p:nvPicPr>
          <p:cNvPr id="13" name="Picture 12" descr="img_003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4" name="Picture 13" descr="img_00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5" name="Picture 14" descr="img_002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2286000"/>
            <a:ext cx="2544318" cy="3448431"/>
          </a:xfrm>
          <a:prstGeom prst="rect">
            <a:avLst/>
          </a:prstGeom>
        </p:spPr>
      </p:pic>
      <p:pic>
        <p:nvPicPr>
          <p:cNvPr id="16" name="Picture 15" descr="img_00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pic>
        <p:nvPicPr>
          <p:cNvPr id="17" name="Picture 16" descr="img_004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2286000"/>
            <a:ext cx="2552319" cy="344043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48864" y="1733503"/>
            <a:ext cx="3231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0000FF"/>
                </a:solidFill>
              </a:rPr>
              <a:t>http://</a:t>
            </a:r>
            <a:r>
              <a:rPr lang="en-US" sz="2800" dirty="0" err="1" smtClean="0">
                <a:solidFill>
                  <a:srgbClr val="0000FF"/>
                </a:solidFill>
              </a:rPr>
              <a:t>mobiperf.com</a:t>
            </a:r>
            <a:endParaRPr lang="en-US" sz="28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38940"/>
            <a:ext cx="8555832" cy="4761165"/>
          </a:xfrm>
        </p:spPr>
        <p:txBody>
          <a:bodyPr>
            <a:normAutofit/>
          </a:bodyPr>
          <a:lstStyle/>
          <a:p>
            <a:r>
              <a:rPr lang="en-US" dirty="0" smtClean="0"/>
              <a:t>Adoptability</a:t>
            </a:r>
          </a:p>
          <a:p>
            <a:pPr lvl="1"/>
            <a:r>
              <a:rPr lang="en-US" dirty="0" smtClean="0"/>
              <a:t>User privacy</a:t>
            </a:r>
          </a:p>
          <a:p>
            <a:pPr lvl="1"/>
            <a:r>
              <a:rPr lang="en-US" dirty="0" smtClean="0"/>
              <a:t>Running time</a:t>
            </a:r>
          </a:p>
          <a:p>
            <a:pPr lvl="1"/>
            <a:r>
              <a:rPr lang="en-US" dirty="0" smtClean="0"/>
              <a:t>Ease of use</a:t>
            </a:r>
          </a:p>
          <a:p>
            <a:pPr lvl="1"/>
            <a:r>
              <a:rPr lang="en-US" dirty="0" smtClean="0"/>
              <a:t>Energy consumption</a:t>
            </a:r>
          </a:p>
          <a:p>
            <a:r>
              <a:rPr lang="en-US" dirty="0" smtClean="0"/>
              <a:t>Data usefulness</a:t>
            </a:r>
          </a:p>
          <a:p>
            <a:pPr lvl="1"/>
            <a:r>
              <a:rPr lang="en-US" dirty="0"/>
              <a:t>Metrics relevant to network applications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Key challenges of 3GTest design – public tool to measure 3G network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26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0052"/>
            <a:ext cx="8229600" cy="4809172"/>
          </a:xfrm>
        </p:spPr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information is most relevant for 3GTest? 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7" y="3376562"/>
            <a:ext cx="5849312" cy="235421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4" y="3096290"/>
            <a:ext cx="796835" cy="761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07" y="5000907"/>
            <a:ext cx="796835" cy="761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rot="16200000" flipH="1">
            <a:off x="6479573" y="4775301"/>
            <a:ext cx="755166" cy="686351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501767" y="3701990"/>
            <a:ext cx="510467" cy="423347"/>
          </a:xfrm>
          <a:prstGeom prst="line">
            <a:avLst/>
          </a:prstGeom>
          <a:ln w="15875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538" y="1519797"/>
            <a:ext cx="750339" cy="123805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853" y="1686319"/>
            <a:ext cx="825132" cy="10275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6149" y="1495375"/>
            <a:ext cx="1081970" cy="1174193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rot="10800000" flipV="1">
            <a:off x="2346470" y="2089983"/>
            <a:ext cx="2008069" cy="4700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81610" y="270901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Smartphone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20151" y="2715496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Local DNS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22177" y="2598977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Web server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46469" y="2270828"/>
            <a:ext cx="2008070" cy="1588"/>
          </a:xfrm>
          <a:prstGeom prst="straightConnector1">
            <a:avLst/>
          </a:prstGeom>
          <a:ln w="762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10800000" flipV="1">
            <a:off x="5061444" y="2085282"/>
            <a:ext cx="2008069" cy="4700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5061443" y="2266127"/>
            <a:ext cx="2008070" cy="1588"/>
          </a:xfrm>
          <a:prstGeom prst="straightConnector1">
            <a:avLst/>
          </a:prstGeom>
          <a:ln w="76200" cmpd="sng"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895747" y="1766888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example.com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3" name="Rounded Rectangle 72"/>
          <p:cNvSpPr/>
          <p:nvPr/>
        </p:nvSpPr>
        <p:spPr>
          <a:xfrm>
            <a:off x="3881610" y="2170329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192.0.32.10</a:t>
            </a:r>
            <a:endParaRPr lang="en-US" dirty="0"/>
          </a:p>
        </p:txBody>
      </p:sp>
      <p:sp>
        <p:nvSpPr>
          <p:cNvPr id="74" name="Rounded Rectangle 73"/>
          <p:cNvSpPr/>
          <p:nvPr/>
        </p:nvSpPr>
        <p:spPr>
          <a:xfrm>
            <a:off x="3881610" y="1771797"/>
            <a:ext cx="1673093" cy="49923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</a:t>
            </a:r>
            <a:r>
              <a:rPr lang="en-US" dirty="0" err="1" smtClean="0"/>
              <a:t>index.html</a:t>
            </a:r>
            <a:endParaRPr lang="en-US" dirty="0"/>
          </a:p>
        </p:txBody>
      </p:sp>
      <p:sp>
        <p:nvSpPr>
          <p:cNvPr id="75" name="Rounded Rectangle 74"/>
          <p:cNvSpPr/>
          <p:nvPr/>
        </p:nvSpPr>
        <p:spPr>
          <a:xfrm>
            <a:off x="3867473" y="2175238"/>
            <a:ext cx="1673093" cy="4992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&lt;html&gt;&lt;/html&gt;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rot="5400000">
            <a:off x="1488604" y="5535317"/>
            <a:ext cx="1559004" cy="1589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4521629" y="5585703"/>
            <a:ext cx="1459575" cy="24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7100442" y="5852315"/>
            <a:ext cx="832079" cy="1588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93498" y="5533964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10800000">
            <a:off x="2293499" y="5711042"/>
            <a:ext cx="2957795" cy="15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267310" y="5981003"/>
            <a:ext cx="5249171" cy="1588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10800000">
            <a:off x="2267311" y="6134994"/>
            <a:ext cx="5249170" cy="1589"/>
          </a:xfrm>
          <a:prstGeom prst="straightConnector1">
            <a:avLst/>
          </a:prstGeom>
          <a:ln w="28575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3272045" y="5327170"/>
            <a:ext cx="1029666" cy="54393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Ping to 1</a:t>
            </a:r>
            <a:r>
              <a:rPr lang="en-US" baseline="30000" dirty="0" smtClean="0"/>
              <a:t>st</a:t>
            </a:r>
            <a:r>
              <a:rPr lang="en-US" dirty="0" smtClean="0"/>
              <a:t> hop</a:t>
            </a:r>
            <a:endParaRPr lang="en-US" dirty="0"/>
          </a:p>
        </p:txBody>
      </p:sp>
      <p:sp>
        <p:nvSpPr>
          <p:cNvPr id="97" name="Rounded Rectangle 96"/>
          <p:cNvSpPr/>
          <p:nvPr/>
        </p:nvSpPr>
        <p:spPr>
          <a:xfrm>
            <a:off x="4370357" y="5775004"/>
            <a:ext cx="1029666" cy="56347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End-end 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75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102E-6 1.32084E-6 L -0.30979 -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996 2.64631E-6 L 4.4915E-6 2.64631E-6 " pathEditMode="relative" ptsTypes="AA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15E-6 -1.32084E-6 L 0.31291 -1.32084E-6 " pathEditMode="relative" ptsTypes="AA">
                                      <p:cBhvr>
                                        <p:cTn id="2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135 -6.03747E-6 L 2.53384E-6 -6.03747E-6 " pathEditMode="relative" ptsTypes="AA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nimBg="1"/>
      <p:bldP spid="73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96" grpId="0" animBg="1"/>
      <p:bldP spid="9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9" y="1576437"/>
            <a:ext cx="7214628" cy="4376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221235" y="3443501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Throughput comparison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450" y="3189168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173799" y="1143000"/>
            <a:ext cx="1367783" cy="673159"/>
          </a:xfrm>
          <a:prstGeom prst="wedgeRoundRectCallout">
            <a:avLst>
              <a:gd name="adj1" fmla="val -17487"/>
              <a:gd name="adj2" fmla="val 2817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T-Mobile:600kbps</a:t>
            </a:r>
            <a:endParaRPr lang="en-US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786382" y="3650832"/>
            <a:ext cx="1111324" cy="818391"/>
          </a:xfrm>
          <a:prstGeom prst="wedgeRoundRectCallout">
            <a:avLst>
              <a:gd name="adj1" fmla="val -95028"/>
              <a:gd name="adj2" fmla="val -69035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1Mbps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3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ll_all_rtt_down_cdf_cmp.eps"/>
          <p:cNvPicPr>
            <a:picLocks noGrp="1" noChangeAspect="1"/>
          </p:cNvPicPr>
          <p:nvPr>
            <p:ph idx="1"/>
          </p:nvPr>
        </p:nvPicPr>
        <p:blipFill>
          <a:blip r:embed="rId3"/>
          <a:srcRect l="492" r="49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RTT comparison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233447" y="3358024"/>
            <a:ext cx="7056062" cy="1588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8601" y="3126015"/>
            <a:ext cx="675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557172" y="2616432"/>
            <a:ext cx="1269532" cy="668325"/>
          </a:xfrm>
          <a:prstGeom prst="wedgeRoundRectCallout">
            <a:avLst>
              <a:gd name="adj1" fmla="val -117821"/>
              <a:gd name="adj2" fmla="val 54708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</a:p>
          <a:p>
            <a:pPr algn="ctr"/>
            <a:r>
              <a:rPr lang="en-US" dirty="0" smtClean="0"/>
              <a:t>450ms</a:t>
            </a:r>
            <a:endParaRPr lang="en-US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3943106" y="4038305"/>
            <a:ext cx="1111324" cy="687350"/>
          </a:xfrm>
          <a:prstGeom prst="wedgeRoundRectCallout">
            <a:avLst>
              <a:gd name="adj1" fmla="val -34588"/>
              <a:gd name="adj2" fmla="val -148574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</a:p>
          <a:p>
            <a:pPr algn="ctr"/>
            <a:r>
              <a:rPr lang="en-US" dirty="0" smtClean="0"/>
              <a:t>350ms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1951"/>
            <a:ext cx="7742255" cy="421607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rot="10800000" flipH="1">
            <a:off x="1320495" y="3346323"/>
            <a:ext cx="7096652" cy="22520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Retransmission rate comparison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042752" y="4121624"/>
            <a:ext cx="1552190" cy="1589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459561" y="4121623"/>
            <a:ext cx="1552188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3103279"/>
            <a:ext cx="915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209171" y="3724353"/>
            <a:ext cx="1111324" cy="436316"/>
          </a:xfrm>
          <a:prstGeom prst="wedgeRoundRectCallout">
            <a:avLst>
              <a:gd name="adj1" fmla="val 90686"/>
              <a:gd name="adj2" fmla="val -12630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T-Mobile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09171" y="2471541"/>
            <a:ext cx="1111324" cy="436316"/>
          </a:xfrm>
          <a:prstGeom prst="wedgeRoundRectCallout">
            <a:avLst>
              <a:gd name="adj1" fmla="val 90687"/>
              <a:gd name="adj2" fmla="val 150761"/>
              <a:gd name="adj3" fmla="val 1666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AT&amp;T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5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ll_all_lr_down_cdf_cmp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25" y="3162402"/>
            <a:ext cx="5917650" cy="32224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554556" y="4565612"/>
            <a:ext cx="5999296" cy="10949"/>
          </a:xfrm>
          <a:prstGeom prst="line">
            <a:avLst/>
          </a:prstGeom>
          <a:ln w="190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 smtClean="0"/>
              <a:t>TCP retransmission rate is low (0% selected)</a:t>
            </a:r>
          </a:p>
          <a:p>
            <a:r>
              <a:rPr lang="en-US" altLang="zh-CN" sz="2600" dirty="0" smtClean="0"/>
              <a:t>T-Mobile and AT&amp;T’s median of TCP retransmission rate is 0%, while Sprint and Verizon have 0.7%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TCP retransmission rate comparison across carriers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789059" y="5161523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71963" y="5148802"/>
            <a:ext cx="1171512" cy="1588"/>
          </a:xfrm>
          <a:prstGeom prst="line">
            <a:avLst/>
          </a:prstGeom>
          <a:ln w="19050" cmpd="sng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6E16-B2C9-F144-9C35-FA4640631927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lim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prelim.thmx</Template>
  <TotalTime>66472</TotalTime>
  <Words>9630</Words>
  <Application>Microsoft Macintosh PowerPoint</Application>
  <PresentationFormat>On-screen Show (4:3)</PresentationFormat>
  <Paragraphs>1522</Paragraphs>
  <Slides>147</Slides>
  <Notes>101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48" baseType="lpstr">
      <vt:lpstr>prelim</vt:lpstr>
      <vt:lpstr>Performance and Power Characterization of Cellular Networks and  Mobile Application Optimizations </vt:lpstr>
      <vt:lpstr>Smartphone ecosystem</vt:lpstr>
      <vt:lpstr>Key motivations</vt:lpstr>
      <vt:lpstr>Roadmap</vt:lpstr>
      <vt:lpstr>Roadmap</vt:lpstr>
      <vt:lpstr>Design goals of MobiPerf</vt:lpstr>
      <vt:lpstr>Cellular network metrics</vt:lpstr>
      <vt:lpstr>Cellular network metrics</vt:lpstr>
      <vt:lpstr>http://mobiperf.com</vt:lpstr>
      <vt:lpstr>Coverage of MobiPerf data</vt:lpstr>
      <vt:lpstr>MobiPerf benefits the research community</vt:lpstr>
      <vt:lpstr>Insights of 3G network performance</vt:lpstr>
      <vt:lpstr>TCP RTT comparison across carriers</vt:lpstr>
      <vt:lpstr>LTE is new, requires exploration</vt:lpstr>
      <vt:lpstr>Downlink throughput</vt:lpstr>
      <vt:lpstr>Uplink throughput</vt:lpstr>
      <vt:lpstr>RTT</vt:lpstr>
      <vt:lpstr>Roadmap</vt:lpstr>
      <vt:lpstr>Smartphone web browsing is complicated</vt:lpstr>
      <vt:lpstr>Key challenges of web performance analysis</vt:lpstr>
      <vt:lpstr>How to isolate impact of individual factor?</vt:lpstr>
      <vt:lpstr>How to identify performance bottlenecks?</vt:lpstr>
      <vt:lpstr>Impact of concurrent TCP connections</vt:lpstr>
      <vt:lpstr>Compression improves performance</vt:lpstr>
      <vt:lpstr>Data URL scheme improves performance</vt:lpstr>
      <vt:lpstr>JavaScript execution comparison (2009)</vt:lpstr>
      <vt:lpstr>Web browsing breakdown</vt:lpstr>
      <vt:lpstr>Lessons from web browsing performance study</vt:lpstr>
      <vt:lpstr>Roadmap</vt:lpstr>
      <vt:lpstr>Motivations</vt:lpstr>
      <vt:lpstr>LTE network topology of the studied carrier</vt:lpstr>
      <vt:lpstr>LTE network topology of the studied carrier</vt:lpstr>
      <vt:lpstr>Data set studied</vt:lpstr>
      <vt:lpstr>Highlight observations</vt:lpstr>
      <vt:lpstr>Breakdown of content type for all HTTP traffic based on content size</vt:lpstr>
      <vt:lpstr>Queueing delay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High queueing delay causes unexpected TCP behavior</vt:lpstr>
      <vt:lpstr>Prevalence of the slow-start problem</vt:lpstr>
      <vt:lpstr>Passive bandwidth estimation algorithm based on server-side traces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estimation algorithm</vt:lpstr>
      <vt:lpstr>Bandwidth utilization by real applications in LTE</vt:lpstr>
      <vt:lpstr>Bandwidth estimation timeline for two sample large TCP flows </vt:lpstr>
      <vt:lpstr>LTE bandwidth variability, RTT and TCP performance</vt:lpstr>
      <vt:lpstr>Roadmap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RRC state transitions</vt:lpstr>
      <vt:lpstr>LTE power model (Verizon)</vt:lpstr>
      <vt:lpstr>LTE consumes more instant power than 3G/WiFi in the high-power tail</vt:lpstr>
      <vt:lpstr>Power model for data transfer</vt:lpstr>
      <vt:lpstr>Power model for data transfer</vt:lpstr>
      <vt:lpstr>Trace-driven modeling methodology</vt:lpstr>
      <vt:lpstr>Trace-driven modeling methodology</vt:lpstr>
      <vt:lpstr>Power model validation</vt:lpstr>
      <vt:lpstr>Energy per bit comparison</vt:lpstr>
      <vt:lpstr>Energy per bit comparison</vt:lpstr>
      <vt:lpstr>UMICH data set</vt:lpstr>
      <vt:lpstr>Energy consumption break down</vt:lpstr>
      <vt:lpstr>Energy consumption break down</vt:lpstr>
      <vt:lpstr>Screen-off traffic characterization: an interesting yet unexplored topic</vt:lpstr>
      <vt:lpstr>Screen-off traffic characterization: an interesting yet unexplored topic</vt:lpstr>
      <vt:lpstr>Breakdown of packet count based on screen status</vt:lpstr>
      <vt:lpstr>Breakdown of packet count based on screen status</vt:lpstr>
      <vt:lpstr>Definition of a “burst”</vt:lpstr>
      <vt:lpstr>Screen-on and screen-off traffic comparison</vt:lpstr>
      <vt:lpstr>Does screen-off traffic matter for radio resource and energy?</vt:lpstr>
      <vt:lpstr>Roadmap</vt:lpstr>
      <vt:lpstr>RadioProphet: Intelligent Radio Resource Deallocation for Cellular Networks </vt:lpstr>
      <vt:lpstr>Example feature selection – TCP flags</vt:lpstr>
      <vt:lpstr>Thank you! </vt:lpstr>
      <vt:lpstr>Backup slides</vt:lpstr>
      <vt:lpstr>3GTest: Global 3G network performance measurement</vt:lpstr>
      <vt:lpstr>3GTest collects representative results in many countries</vt:lpstr>
      <vt:lpstr>LTE Network characteristics</vt:lpstr>
      <vt:lpstr>LTE Network characteristics</vt:lpstr>
      <vt:lpstr>Tradeoffs of Ttail settings</vt:lpstr>
      <vt:lpstr>Smartphones are popular</vt:lpstr>
      <vt:lpstr>Smartphone shipments prediction on 2009</vt:lpstr>
      <vt:lpstr>Smartphone shipments booming</vt:lpstr>
      <vt:lpstr>Design of 3GTest</vt:lpstr>
      <vt:lpstr>Key challenges of 3GTest design – public tool to measure 3G network performance</vt:lpstr>
      <vt:lpstr>What information is most relevant for 3GTest? </vt:lpstr>
      <vt:lpstr>Throughput comparison</vt:lpstr>
      <vt:lpstr>RTT comparison</vt:lpstr>
      <vt:lpstr>Retransmission rate comparison</vt:lpstr>
      <vt:lpstr>TCP retransmission rate comparison across carriers</vt:lpstr>
      <vt:lpstr>Ping to the first hop</vt:lpstr>
      <vt:lpstr>Ping to end server</vt:lpstr>
      <vt:lpstr>Time of day effect on network performance</vt:lpstr>
      <vt:lpstr>Simple website page load time break down</vt:lpstr>
      <vt:lpstr>Content-rich website page load time break down</vt:lpstr>
      <vt:lpstr>Observations of web browsing performance study</vt:lpstr>
      <vt:lpstr>JavaScript execution comparison (2012)</vt:lpstr>
      <vt:lpstr>App case study in LTE networks</vt:lpstr>
      <vt:lpstr>Implications for improving web browsing performance</vt:lpstr>
      <vt:lpstr>App case study in LTE networks</vt:lpstr>
      <vt:lpstr>Interesting questions about LTE</vt:lpstr>
      <vt:lpstr>RRC state transitions in LTE</vt:lpstr>
      <vt:lpstr>Discontinuous Reception (DRX):  micro-sleeps for energy saving</vt:lpstr>
      <vt:lpstr>DRX in LTE</vt:lpstr>
      <vt:lpstr>RRC state transitions in LTE</vt:lpstr>
      <vt:lpstr>RRC state transitions in LTE</vt:lpstr>
      <vt:lpstr>RRC state transitions in LTE</vt:lpstr>
      <vt:lpstr>RRC state transitions in LTE</vt:lpstr>
      <vt:lpstr>RRC state transitions in LTE</vt:lpstr>
      <vt:lpstr>Power trace of DRX in RRC_CONNECTED</vt:lpstr>
      <vt:lpstr>One way delay and impact of packet size</vt:lpstr>
      <vt:lpstr>LTE power model Verizon </vt:lpstr>
      <vt:lpstr>LTE power model Verizon </vt:lpstr>
      <vt:lpstr>LTE power model Verizon </vt:lpstr>
      <vt:lpstr>LTE power model Verizon</vt:lpstr>
      <vt:lpstr>Power model for data transfer</vt:lpstr>
      <vt:lpstr>Energy per bit comparison</vt:lpstr>
      <vt:lpstr>LTE power model AT&amp;T (New Jersey)</vt:lpstr>
      <vt:lpstr>LTE power model AT&amp;T (Michigan)</vt:lpstr>
      <vt:lpstr>User trace based analysis</vt:lpstr>
      <vt:lpstr>Comparing total energy of all user traces via simulation in LTE/3G/WiFi</vt:lpstr>
      <vt:lpstr>Design tradeoff in smartphone measurement</vt:lpstr>
      <vt:lpstr>Key challenges of web performance analysis</vt:lpstr>
      <vt:lpstr>How to isolate impact of individual factor?</vt:lpstr>
      <vt:lpstr>How to identify performance bottlenecks?</vt:lpstr>
      <vt:lpstr>Controlled experiment setup</vt:lpstr>
      <vt:lpstr>Data set studied</vt:lpstr>
      <vt:lpstr>Radio Resource Control (RRC)  state machine</vt:lpstr>
      <vt:lpstr>How does traffic pattern affect energy and radio resource?</vt:lpstr>
      <vt:lpstr>Top screen-off applications based on packet count</vt:lpstr>
      <vt:lpstr>Energy impact of top screen-off applications</vt:lpstr>
      <vt:lpstr>Energy impact of top screen-off applications</vt:lpstr>
      <vt:lpstr>Energy impact of top screen-off applications</vt:lpstr>
      <vt:lpstr>Object bundling</vt:lpstr>
      <vt:lpstr>Screen-aware traffic optimization</vt:lpstr>
      <vt:lpstr>Case study: screen-aware fast dormancy</vt:lpstr>
      <vt:lpstr>Case study: screen-aware fast dormancy</vt:lpstr>
      <vt:lpstr>Summary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and Power Characteristics of 4G LTE Networks</dc:title>
  <dc:creator>Junxian Huang</dc:creator>
  <cp:lastModifiedBy>Junxian Huang</cp:lastModifiedBy>
  <cp:revision>2218</cp:revision>
  <dcterms:created xsi:type="dcterms:W3CDTF">2012-01-10T20:28:26Z</dcterms:created>
  <dcterms:modified xsi:type="dcterms:W3CDTF">2013-04-19T22:25:37Z</dcterms:modified>
</cp:coreProperties>
</file>